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2"/>
  </p:notesMasterIdLst>
  <p:sldIdLst>
    <p:sldId id="269" r:id="rId2"/>
    <p:sldId id="273" r:id="rId3"/>
    <p:sldId id="274" r:id="rId4"/>
    <p:sldId id="259" r:id="rId5"/>
    <p:sldId id="260" r:id="rId6"/>
    <p:sldId id="261" r:id="rId7"/>
    <p:sldId id="263" r:id="rId8"/>
    <p:sldId id="264" r:id="rId9"/>
    <p:sldId id="276" r:id="rId10"/>
    <p:sldId id="275" r:id="rId1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1" d="100"/>
          <a:sy n="81" d="100"/>
        </p:scale>
        <p:origin x="120" y="6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1B33B1-79C5-4CB8-A62E-D8747A923A26}" type="datetimeFigureOut">
              <a:rPr lang="de-DE" smtClean="0"/>
              <a:t>06.02.2024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79C348-FB75-417A-9009-EE49FE8BC555}" type="slidenum">
              <a:rPr lang="de-DE" smtClean="0"/>
              <a:t>‹Nr.›</a:t>
            </a:fld>
            <a:endParaRPr lang="de-DE"/>
          </a:p>
        </p:txBody>
      </p:sp>
    </p:spTree>
    <p:extLst>
      <p:ext uri="{BB962C8B-B14F-4D97-AF65-F5344CB8AC3E}">
        <p14:creationId xmlns:p14="http://schemas.microsoft.com/office/powerpoint/2010/main" val="2906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0A663C9-9FBA-4651-A82F-0EC1E6F43527}" type="datetime1">
              <a:rPr lang="de-DE" smtClean="0"/>
              <a:t>06.02.2024</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67533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A10A79F-02F2-452B-8590-637BC111F74E}" type="datetime1">
              <a:rPr lang="de-DE" smtClean="0"/>
              <a:t>06.02.2024</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274365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4990444-1177-4437-B321-3EA250C79E51}" type="datetime1">
              <a:rPr lang="de-DE" smtClean="0"/>
              <a:t>06.02.2024</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58968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F96B9AA-27B3-48D0-BB46-96E30342E4F8}" type="datetime1">
              <a:rPr lang="de-DE" smtClean="0"/>
              <a:t>06.02.2024</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87962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D27091-BF18-40B5-BB20-92DDB24CAE2B}" type="datetime1">
              <a:rPr lang="de-DE" smtClean="0"/>
              <a:t>06.02.2024</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59259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D2C3ABE-C3C7-46DE-B1DF-496EEE483011}" type="datetime1">
              <a:rPr lang="de-DE" smtClean="0"/>
              <a:t>06.02.2024</a:t>
            </a:fld>
            <a:endParaRPr lang="de-DE"/>
          </a:p>
        </p:txBody>
      </p:sp>
      <p:sp>
        <p:nvSpPr>
          <p:cNvPr id="6" name="Fußzeilenplatzhalter 5"/>
          <p:cNvSpPr>
            <a:spLocks noGrp="1"/>
          </p:cNvSpPr>
          <p:nvPr>
            <p:ph type="ftr" sz="quarter" idx="11"/>
          </p:nvPr>
        </p:nvSpPr>
        <p:spPr/>
        <p:txBody>
          <a:bodyPr/>
          <a:lstStyle/>
          <a:p>
            <a:r>
              <a:rPr lang="de-DE"/>
              <a:t>Birgit Axthelm  -  Beratungsrektorin</a:t>
            </a:r>
          </a:p>
        </p:txBody>
      </p:sp>
      <p:sp>
        <p:nvSpPr>
          <p:cNvPr id="7" name="Foliennummernplatzhalter 6"/>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287452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C2141F1-37B8-4CE2-BBB7-967A88F9209B}" type="datetime1">
              <a:rPr lang="de-DE" smtClean="0"/>
              <a:t>06.02.2024</a:t>
            </a:fld>
            <a:endParaRPr lang="de-DE"/>
          </a:p>
        </p:txBody>
      </p:sp>
      <p:sp>
        <p:nvSpPr>
          <p:cNvPr id="8" name="Fußzeilenplatzhalter 7"/>
          <p:cNvSpPr>
            <a:spLocks noGrp="1"/>
          </p:cNvSpPr>
          <p:nvPr>
            <p:ph type="ftr" sz="quarter" idx="11"/>
          </p:nvPr>
        </p:nvSpPr>
        <p:spPr/>
        <p:txBody>
          <a:bodyPr/>
          <a:lstStyle/>
          <a:p>
            <a:r>
              <a:rPr lang="de-DE"/>
              <a:t>Birgit Axthelm  -  Beratungsrektorin</a:t>
            </a:r>
          </a:p>
        </p:txBody>
      </p:sp>
      <p:sp>
        <p:nvSpPr>
          <p:cNvPr id="9" name="Foliennummernplatzhalter 8"/>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74212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B7F1BE0-9B6A-490F-8166-31012EA08803}" type="datetime1">
              <a:rPr lang="de-DE" smtClean="0"/>
              <a:t>06.02.2024</a:t>
            </a:fld>
            <a:endParaRPr lang="de-DE"/>
          </a:p>
        </p:txBody>
      </p:sp>
      <p:sp>
        <p:nvSpPr>
          <p:cNvPr id="4" name="Fußzeilenplatzhalter 3"/>
          <p:cNvSpPr>
            <a:spLocks noGrp="1"/>
          </p:cNvSpPr>
          <p:nvPr>
            <p:ph type="ftr" sz="quarter" idx="11"/>
          </p:nvPr>
        </p:nvSpPr>
        <p:spPr/>
        <p:txBody>
          <a:bodyPr/>
          <a:lstStyle/>
          <a:p>
            <a:r>
              <a:rPr lang="de-DE"/>
              <a:t>Birgit Axthelm  -  Beratungsrektorin</a:t>
            </a:r>
          </a:p>
        </p:txBody>
      </p:sp>
      <p:sp>
        <p:nvSpPr>
          <p:cNvPr id="5" name="Foliennummernplatzhalter 4"/>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87817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A0936AA-4FFD-47F0-9F30-1E40274CEDE6}" type="datetime1">
              <a:rPr lang="de-DE" smtClean="0"/>
              <a:t>06.02.2024</a:t>
            </a:fld>
            <a:endParaRPr lang="de-DE"/>
          </a:p>
        </p:txBody>
      </p:sp>
      <p:sp>
        <p:nvSpPr>
          <p:cNvPr id="3" name="Fußzeilenplatzhalter 2"/>
          <p:cNvSpPr>
            <a:spLocks noGrp="1"/>
          </p:cNvSpPr>
          <p:nvPr>
            <p:ph type="ftr" sz="quarter" idx="11"/>
          </p:nvPr>
        </p:nvSpPr>
        <p:spPr/>
        <p:txBody>
          <a:bodyPr/>
          <a:lstStyle/>
          <a:p>
            <a:r>
              <a:rPr lang="de-DE"/>
              <a:t>Birgit Axthelm  -  Beratungsrektorin</a:t>
            </a:r>
          </a:p>
        </p:txBody>
      </p:sp>
      <p:sp>
        <p:nvSpPr>
          <p:cNvPr id="4" name="Foliennummernplatzhalter 3"/>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50864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5F3F36B6-13A6-4DB5-B207-6B0D065FCCB9}" type="datetime1">
              <a:rPr lang="de-DE" smtClean="0"/>
              <a:t>06.02.2024</a:t>
            </a:fld>
            <a:endParaRPr lang="de-DE"/>
          </a:p>
        </p:txBody>
      </p:sp>
      <p:sp>
        <p:nvSpPr>
          <p:cNvPr id="6" name="Fußzeilenplatzhalter 5"/>
          <p:cNvSpPr>
            <a:spLocks noGrp="1"/>
          </p:cNvSpPr>
          <p:nvPr>
            <p:ph type="ftr" sz="quarter" idx="11"/>
          </p:nvPr>
        </p:nvSpPr>
        <p:spPr/>
        <p:txBody>
          <a:bodyPr/>
          <a:lstStyle/>
          <a:p>
            <a:r>
              <a:rPr lang="de-DE"/>
              <a:t>Birgit Axthelm  -  Beratungsrektorin</a:t>
            </a:r>
          </a:p>
        </p:txBody>
      </p:sp>
      <p:sp>
        <p:nvSpPr>
          <p:cNvPr id="7" name="Foliennummernplatzhalter 6"/>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28328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A65E45CC-8B10-41FD-A4FA-A8BE4925014C}" type="datetime1">
              <a:rPr lang="de-DE" smtClean="0"/>
              <a:t>06.02.2024</a:t>
            </a:fld>
            <a:endParaRPr lang="de-DE"/>
          </a:p>
        </p:txBody>
      </p:sp>
      <p:sp>
        <p:nvSpPr>
          <p:cNvPr id="6" name="Fußzeilenplatzhalter 5"/>
          <p:cNvSpPr>
            <a:spLocks noGrp="1"/>
          </p:cNvSpPr>
          <p:nvPr>
            <p:ph type="ftr" sz="quarter" idx="11"/>
          </p:nvPr>
        </p:nvSpPr>
        <p:spPr/>
        <p:txBody>
          <a:bodyPr/>
          <a:lstStyle/>
          <a:p>
            <a:r>
              <a:rPr lang="de-DE"/>
              <a:t>Birgit Axthelm  -  Beratungsrektorin</a:t>
            </a:r>
          </a:p>
        </p:txBody>
      </p:sp>
      <p:sp>
        <p:nvSpPr>
          <p:cNvPr id="7" name="Foliennummernplatzhalter 6"/>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363375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CCD19-3436-4665-855C-717FB0718124}" type="datetime1">
              <a:rPr lang="de-DE" smtClean="0"/>
              <a:t>06.02.2024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Birgit Axthelm  -  Beratungsrektorin</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AB23B-CBDA-4A6E-8650-8DA6C1EF6881}" type="slidenum">
              <a:rPr lang="de-DE" smtClean="0"/>
              <a:t>‹Nr.›</a:t>
            </a:fld>
            <a:endParaRPr lang="de-DE"/>
          </a:p>
        </p:txBody>
      </p:sp>
    </p:spTree>
    <p:extLst>
      <p:ext uri="{BB962C8B-B14F-4D97-AF65-F5344CB8AC3E}">
        <p14:creationId xmlns:p14="http://schemas.microsoft.com/office/powerpoint/2010/main" val="251311467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0615" y="582746"/>
            <a:ext cx="8714704" cy="1325563"/>
          </a:xfrm>
        </p:spPr>
        <p:txBody>
          <a:bodyPr>
            <a:normAutofit/>
          </a:bodyPr>
          <a:lstStyle/>
          <a:p>
            <a:r>
              <a:rPr lang="de-DE" sz="5400" dirty="0">
                <a:solidFill>
                  <a:srgbClr val="FF0000"/>
                </a:solidFill>
              </a:rPr>
              <a:t>Einschulung 2024</a:t>
            </a:r>
          </a:p>
        </p:txBody>
      </p:sp>
      <p:sp>
        <p:nvSpPr>
          <p:cNvPr id="3" name="Inhaltsplatzhalter 2"/>
          <p:cNvSpPr>
            <a:spLocks noGrp="1"/>
          </p:cNvSpPr>
          <p:nvPr>
            <p:ph idx="1"/>
          </p:nvPr>
        </p:nvSpPr>
        <p:spPr>
          <a:xfrm>
            <a:off x="1210615" y="1741813"/>
            <a:ext cx="8765146" cy="4351338"/>
          </a:xfrm>
        </p:spPr>
        <p:txBody>
          <a:bodyPr>
            <a:normAutofit/>
          </a:bodyPr>
          <a:lstStyle/>
          <a:p>
            <a:pPr marL="0" indent="0">
              <a:buNone/>
              <a:defRPr/>
            </a:pPr>
            <a:endParaRPr lang="de-DE" altLang="de-DE" dirty="0">
              <a:solidFill>
                <a:srgbClr val="0070C0"/>
              </a:solidFill>
              <a:latin typeface="+mj-lt"/>
            </a:endParaRPr>
          </a:p>
          <a:p>
            <a:pPr marL="457200" indent="-457200">
              <a:buFontTx/>
              <a:buAutoNum type="arabicPeriod"/>
              <a:defRPr/>
            </a:pPr>
            <a:r>
              <a:rPr lang="de-DE" altLang="de-DE" dirty="0">
                <a:solidFill>
                  <a:srgbClr val="0070C0"/>
                </a:solidFill>
                <a:latin typeface="+mj-lt"/>
              </a:rPr>
              <a:t>Schulpflicht</a:t>
            </a:r>
          </a:p>
          <a:p>
            <a:pPr marL="457200" indent="-457200">
              <a:buFontTx/>
              <a:buAutoNum type="arabicPeriod"/>
              <a:defRPr/>
            </a:pPr>
            <a:r>
              <a:rPr lang="de-DE" altLang="de-DE" dirty="0">
                <a:solidFill>
                  <a:srgbClr val="0070C0"/>
                </a:solidFill>
                <a:latin typeface="+mj-lt"/>
              </a:rPr>
              <a:t>Das Einschulungsverfahren</a:t>
            </a:r>
          </a:p>
          <a:p>
            <a:pPr marL="457200" indent="-457200">
              <a:buFontTx/>
              <a:buAutoNum type="arabicPeriod"/>
              <a:defRPr/>
            </a:pPr>
            <a:r>
              <a:rPr lang="de-DE" altLang="de-DE" dirty="0">
                <a:solidFill>
                  <a:srgbClr val="0070C0"/>
                </a:solidFill>
                <a:latin typeface="+mj-lt"/>
              </a:rPr>
              <a:t>Was ist Schulfähigkeit?</a:t>
            </a:r>
          </a:p>
          <a:p>
            <a:pPr marL="457200" indent="-457200">
              <a:buFontTx/>
              <a:buAutoNum type="arabicPeriod"/>
              <a:defRPr/>
            </a:pPr>
            <a:r>
              <a:rPr lang="de-DE" altLang="de-DE" dirty="0">
                <a:solidFill>
                  <a:srgbClr val="0070C0"/>
                </a:solidFill>
                <a:latin typeface="+mj-lt"/>
              </a:rPr>
              <a:t>Was sollte Ihr Kind können?</a:t>
            </a:r>
          </a:p>
          <a:p>
            <a:pPr marL="457200" indent="-457200">
              <a:buFontTx/>
              <a:buAutoNum type="arabicPeriod"/>
              <a:defRPr/>
            </a:pPr>
            <a:r>
              <a:rPr lang="de-DE" altLang="de-DE" dirty="0">
                <a:solidFill>
                  <a:srgbClr val="0070C0"/>
                </a:solidFill>
                <a:latin typeface="+mj-lt"/>
              </a:rPr>
              <a:t>Wie können Sie Ihr Kind auf die </a:t>
            </a:r>
          </a:p>
          <a:p>
            <a:pPr marL="0" indent="0">
              <a:buNone/>
              <a:defRPr/>
            </a:pPr>
            <a:r>
              <a:rPr lang="de-DE" altLang="de-DE" dirty="0">
                <a:solidFill>
                  <a:srgbClr val="0070C0"/>
                </a:solidFill>
                <a:latin typeface="+mj-lt"/>
              </a:rPr>
              <a:t>     Schule vorbereiten?</a:t>
            </a:r>
          </a:p>
          <a:p>
            <a:pPr marL="0" indent="0">
              <a:buNone/>
              <a:defRPr/>
            </a:pPr>
            <a:endParaRPr lang="de-DE" altLang="de-DE" dirty="0">
              <a:solidFill>
                <a:srgbClr val="0070C0"/>
              </a:solidFill>
            </a:endParaRPr>
          </a:p>
          <a:p>
            <a:pPr marL="457200" indent="-457200">
              <a:buFontTx/>
              <a:buAutoNum type="arabicPeriod"/>
              <a:defRPr/>
            </a:pPr>
            <a:endParaRPr lang="de-DE" altLang="de-DE" dirty="0">
              <a:solidFill>
                <a:srgbClr val="0070C0"/>
              </a:solidFill>
            </a:endParaRPr>
          </a:p>
          <a:p>
            <a:endParaRPr lang="de-DE" dirty="0"/>
          </a:p>
        </p:txBody>
      </p:sp>
      <p:sp>
        <p:nvSpPr>
          <p:cNvPr id="4" name="Fußzeilenplatzhalter 3"/>
          <p:cNvSpPr>
            <a:spLocks noGrp="1"/>
          </p:cNvSpPr>
          <p:nvPr>
            <p:ph type="ftr" sz="quarter" idx="11"/>
          </p:nvPr>
        </p:nvSpPr>
        <p:spPr/>
        <p:txBody>
          <a:bodyPr/>
          <a:lstStyle/>
          <a:p>
            <a:r>
              <a:rPr lang="de-DE"/>
              <a:t>Birgit Axthelm  -  Beratungsrektorin</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57350"/>
          <a:stretch/>
        </p:blipFill>
        <p:spPr>
          <a:xfrm>
            <a:off x="7608168" y="526593"/>
            <a:ext cx="3240360" cy="5698158"/>
          </a:xfrm>
          <a:prstGeom prst="rect">
            <a:avLst/>
          </a:prstGeom>
        </p:spPr>
      </p:pic>
    </p:spTree>
    <p:extLst>
      <p:ext uri="{BB962C8B-B14F-4D97-AF65-F5344CB8AC3E}">
        <p14:creationId xmlns:p14="http://schemas.microsoft.com/office/powerpoint/2010/main" val="390425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271464" y="231078"/>
            <a:ext cx="9144000" cy="886741"/>
          </a:xfrm>
        </p:spPr>
        <p:txBody>
          <a:bodyPr>
            <a:normAutofit fontScale="90000"/>
          </a:bodyPr>
          <a:lstStyle/>
          <a:p>
            <a:r>
              <a:rPr lang="de-DE" sz="3600" dirty="0"/>
              <a:t>    Wir wünschen allen einen fröhlichen Schulanfang </a:t>
            </a:r>
          </a:p>
        </p:txBody>
      </p:sp>
      <p:sp>
        <p:nvSpPr>
          <p:cNvPr id="2" name="Fußzeilenplatzhalter 1"/>
          <p:cNvSpPr>
            <a:spLocks noGrp="1"/>
          </p:cNvSpPr>
          <p:nvPr>
            <p:ph type="ftr" sz="quarter" idx="11"/>
          </p:nvPr>
        </p:nvSpPr>
        <p:spPr/>
        <p:txBody>
          <a:bodyPr/>
          <a:lstStyle/>
          <a:p>
            <a:r>
              <a:rPr lang="de-DE"/>
              <a:t>Birgit Axthelm  -  Beratungsrektorin</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54821"/>
          <a:stretch/>
        </p:blipFill>
        <p:spPr>
          <a:xfrm>
            <a:off x="4003796" y="1172682"/>
            <a:ext cx="3679335" cy="5143500"/>
          </a:xfrm>
          <a:prstGeom prst="rect">
            <a:avLst/>
          </a:prstGeom>
        </p:spPr>
      </p:pic>
    </p:spTree>
    <p:extLst>
      <p:ext uri="{BB962C8B-B14F-4D97-AF65-F5344CB8AC3E}">
        <p14:creationId xmlns:p14="http://schemas.microsoft.com/office/powerpoint/2010/main" val="413845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Birgit Axthelm  -  Beratungsrektorin</a:t>
            </a:r>
          </a:p>
        </p:txBody>
      </p:sp>
      <p:sp>
        <p:nvSpPr>
          <p:cNvPr id="3" name="Rechteck 2"/>
          <p:cNvSpPr/>
          <p:nvPr/>
        </p:nvSpPr>
        <p:spPr>
          <a:xfrm>
            <a:off x="949817" y="1089164"/>
            <a:ext cx="8889642" cy="4524315"/>
          </a:xfrm>
          <a:prstGeom prst="rect">
            <a:avLst/>
          </a:prstGeom>
        </p:spPr>
        <p:txBody>
          <a:bodyPr wrap="square">
            <a:spAutoFit/>
          </a:bodyPr>
          <a:lstStyle/>
          <a:p>
            <a:r>
              <a:rPr lang="de-DE" sz="2400" dirty="0"/>
              <a:t>Art. 37 </a:t>
            </a:r>
            <a:r>
              <a:rPr lang="de-DE" sz="2400" dirty="0" err="1"/>
              <a:t>BayEUG</a:t>
            </a:r>
            <a:r>
              <a:rPr lang="de-DE" sz="2400" dirty="0"/>
              <a:t> Vollzeitschulpflicht </a:t>
            </a:r>
          </a:p>
          <a:p>
            <a:r>
              <a:rPr lang="de-DE" sz="2400" dirty="0"/>
              <a:t>Mit Beginn des Schuljahres werden alle Kinder schulpflichtig,</a:t>
            </a:r>
          </a:p>
          <a:p>
            <a:endParaRPr lang="de-DE" sz="2400" dirty="0"/>
          </a:p>
          <a:p>
            <a:pPr marL="342900" indent="-342900">
              <a:buFont typeface="Arial" panose="020B0604020202020204" pitchFamily="34" charset="0"/>
              <a:buChar char="•"/>
            </a:pPr>
            <a:r>
              <a:rPr lang="de-DE" sz="2400" dirty="0"/>
              <a:t>die bis zum 30. Juni sechs Jahre alt werden,</a:t>
            </a:r>
          </a:p>
          <a:p>
            <a:pPr marL="342900" indent="-342900">
              <a:buFont typeface="Arial" panose="020B0604020202020204" pitchFamily="34" charset="0"/>
              <a:buChar char="•"/>
            </a:pPr>
            <a:r>
              <a:rPr lang="de-DE" sz="2400" dirty="0">
                <a:solidFill>
                  <a:srgbClr val="FF0000"/>
                </a:solidFill>
              </a:rPr>
              <a:t>die im Zeitraum vom 1. Juli bis zum 30. September sechs Jahre alt werden und deren  Erziehungsberechtigte den Beginn der Schulpflicht nicht auf das kommende Schuljahr verschieben (bitte bis 6.4.2024 entscheiden),</a:t>
            </a:r>
          </a:p>
          <a:p>
            <a:pPr marL="342900" indent="-342900">
              <a:buFont typeface="Arial" panose="020B0604020202020204" pitchFamily="34" charset="0"/>
              <a:buChar char="•"/>
            </a:pPr>
            <a:r>
              <a:rPr lang="de-DE" sz="2400" dirty="0"/>
              <a:t>deren Erziehungsberechtigte bereits einmal den Beginn der Schulpflicht nach Nr. 2 verschoben haben oder</a:t>
            </a:r>
          </a:p>
          <a:p>
            <a:pPr marL="342900" indent="-342900">
              <a:buFont typeface="Arial" panose="020B0604020202020204" pitchFamily="34" charset="0"/>
              <a:buChar char="•"/>
            </a:pPr>
            <a:r>
              <a:rPr lang="de-DE" sz="2400" dirty="0"/>
              <a:t>die bereits einmal nach Abs. 2 oder Abs. 4 von der Aufnahme in die Grundschule zurückgestellt wurden.</a:t>
            </a:r>
          </a:p>
        </p:txBody>
      </p:sp>
      <p:sp>
        <p:nvSpPr>
          <p:cNvPr id="4" name="Textfeld 3"/>
          <p:cNvSpPr txBox="1"/>
          <p:nvPr/>
        </p:nvSpPr>
        <p:spPr>
          <a:xfrm>
            <a:off x="954110" y="442833"/>
            <a:ext cx="9977907" cy="646331"/>
          </a:xfrm>
          <a:prstGeom prst="rect">
            <a:avLst/>
          </a:prstGeom>
          <a:noFill/>
        </p:spPr>
        <p:txBody>
          <a:bodyPr wrap="square" rtlCol="0">
            <a:spAutoFit/>
          </a:bodyPr>
          <a:lstStyle/>
          <a:p>
            <a:r>
              <a:rPr lang="de-DE" sz="3600" u="sng" dirty="0">
                <a:solidFill>
                  <a:srgbClr val="FF0000"/>
                </a:solidFill>
              </a:rPr>
              <a:t>1. Wer muss in die Schule?</a:t>
            </a:r>
          </a:p>
        </p:txBody>
      </p:sp>
    </p:spTree>
    <p:extLst>
      <p:ext uri="{BB962C8B-B14F-4D97-AF65-F5344CB8AC3E}">
        <p14:creationId xmlns:p14="http://schemas.microsoft.com/office/powerpoint/2010/main" val="35045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Birgit Axthelm  -  Beratungsrektorin</a:t>
            </a:r>
          </a:p>
        </p:txBody>
      </p:sp>
      <p:sp>
        <p:nvSpPr>
          <p:cNvPr id="3" name="Rechteck 2"/>
          <p:cNvSpPr/>
          <p:nvPr/>
        </p:nvSpPr>
        <p:spPr>
          <a:xfrm>
            <a:off x="839416" y="1282917"/>
            <a:ext cx="10393966" cy="5139869"/>
          </a:xfrm>
          <a:prstGeom prst="rect">
            <a:avLst/>
          </a:prstGeom>
        </p:spPr>
        <p:txBody>
          <a:bodyPr wrap="square">
            <a:spAutoFit/>
          </a:bodyPr>
          <a:lstStyle/>
          <a:p>
            <a:pPr marL="342900" indent="-342900">
              <a:buFont typeface="Arial" panose="020B0604020202020204" pitchFamily="34" charset="0"/>
              <a:buChar char="•"/>
            </a:pPr>
            <a:r>
              <a:rPr lang="de-DE" sz="2800" dirty="0">
                <a:latin typeface="+mj-lt"/>
              </a:rPr>
              <a:t>Screening</a:t>
            </a:r>
          </a:p>
          <a:p>
            <a:pPr marL="342900" indent="-342900">
              <a:buFont typeface="Arial" panose="020B0604020202020204" pitchFamily="34" charset="0"/>
              <a:buChar char="•"/>
            </a:pPr>
            <a:r>
              <a:rPr lang="de-DE" sz="2800" dirty="0">
                <a:latin typeface="+mj-lt"/>
              </a:rPr>
              <a:t>Wir holen uns bei den Erzieher*innen Informationen über die schulrelevanten Fähigkeiten Ihres Kindes ein</a:t>
            </a:r>
          </a:p>
          <a:p>
            <a:pPr marL="342900" indent="-342900">
              <a:buFont typeface="Arial" panose="020B0604020202020204" pitchFamily="34" charset="0"/>
              <a:buChar char="•"/>
            </a:pPr>
            <a:r>
              <a:rPr lang="de-DE" sz="2800" dirty="0">
                <a:latin typeface="+mj-lt"/>
              </a:rPr>
              <a:t>Bei Auffälligkeiten folgt ein Beratungsgespräch und eventuell eine</a:t>
            </a:r>
          </a:p>
          <a:p>
            <a:r>
              <a:rPr lang="de-DE" sz="2800" dirty="0">
                <a:latin typeface="+mj-lt"/>
              </a:rPr>
              <a:t>    Nachtestung durch die Beratungslehrkraft</a:t>
            </a:r>
          </a:p>
          <a:p>
            <a:pPr marL="342900" indent="-342900">
              <a:buFont typeface="Arial" panose="020B0604020202020204" pitchFamily="34" charset="0"/>
              <a:buChar char="•"/>
            </a:pPr>
            <a:r>
              <a:rPr lang="de-DE" sz="2800" dirty="0">
                <a:latin typeface="+mj-lt"/>
              </a:rPr>
              <a:t>Im Juli findet ein zweiter Elternabend statt</a:t>
            </a:r>
          </a:p>
          <a:p>
            <a:pPr marL="457200" indent="-457200">
              <a:buFont typeface="Arial" panose="020B0604020202020204" pitchFamily="34" charset="0"/>
              <a:buChar char="•"/>
            </a:pPr>
            <a:r>
              <a:rPr lang="de-DE" sz="2800" dirty="0">
                <a:latin typeface="+mj-lt"/>
              </a:rPr>
              <a:t>Am 10.9.2024 werden die Kinder eingeschult</a:t>
            </a:r>
          </a:p>
          <a:p>
            <a:r>
              <a:rPr lang="de-DE" sz="2800" dirty="0">
                <a:latin typeface="+mj-lt"/>
              </a:rPr>
              <a:t>     (die Schule entscheidet über Einschulung oder Rück-</a:t>
            </a:r>
          </a:p>
          <a:p>
            <a:r>
              <a:rPr lang="de-DE" sz="2800" dirty="0">
                <a:latin typeface="+mj-lt"/>
              </a:rPr>
              <a:t>      </a:t>
            </a:r>
            <a:r>
              <a:rPr lang="de-DE" sz="2800" dirty="0" err="1">
                <a:latin typeface="+mj-lt"/>
              </a:rPr>
              <a:t>stellung</a:t>
            </a:r>
            <a:r>
              <a:rPr lang="de-DE" sz="2800" dirty="0">
                <a:latin typeface="+mj-lt"/>
              </a:rPr>
              <a:t>)</a:t>
            </a:r>
          </a:p>
          <a:p>
            <a:endParaRPr lang="de-DE" sz="2800" dirty="0">
              <a:latin typeface="+mj-lt"/>
            </a:endParaRP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Textfeld 3"/>
          <p:cNvSpPr txBox="1"/>
          <p:nvPr/>
        </p:nvSpPr>
        <p:spPr>
          <a:xfrm>
            <a:off x="1129048" y="328136"/>
            <a:ext cx="8899302" cy="646331"/>
          </a:xfrm>
          <a:prstGeom prst="rect">
            <a:avLst/>
          </a:prstGeom>
          <a:noFill/>
        </p:spPr>
        <p:txBody>
          <a:bodyPr wrap="square" rtlCol="0">
            <a:spAutoFit/>
          </a:bodyPr>
          <a:lstStyle/>
          <a:p>
            <a:r>
              <a:rPr lang="de-DE" sz="3600" b="1" u="sng" dirty="0">
                <a:solidFill>
                  <a:srgbClr val="FFC000"/>
                </a:solidFill>
                <a:latin typeface="+mj-lt"/>
              </a:rPr>
              <a:t>2. Prozess der Einschulung</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2782"/>
          <a:stretch/>
        </p:blipFill>
        <p:spPr>
          <a:xfrm>
            <a:off x="9264352" y="3102422"/>
            <a:ext cx="2510292" cy="3253928"/>
          </a:xfrm>
          <a:prstGeom prst="rect">
            <a:avLst/>
          </a:prstGeom>
        </p:spPr>
      </p:pic>
    </p:spTree>
    <p:extLst>
      <p:ext uri="{BB962C8B-B14F-4D97-AF65-F5344CB8AC3E}">
        <p14:creationId xmlns:p14="http://schemas.microsoft.com/office/powerpoint/2010/main" val="126128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52102"/>
            <a:ext cx="10515600" cy="1325563"/>
          </a:xfrm>
        </p:spPr>
        <p:txBody>
          <a:bodyPr>
            <a:normAutofit/>
          </a:bodyPr>
          <a:lstStyle/>
          <a:p>
            <a:r>
              <a:rPr lang="de-DE" sz="3600" b="1" dirty="0">
                <a:solidFill>
                  <a:schemeClr val="accent6"/>
                </a:solidFill>
              </a:rPr>
              <a:t>Über diese Fähigkeiten sollte Ihr Kind verfügen:</a:t>
            </a:r>
          </a:p>
        </p:txBody>
      </p:sp>
      <p:sp>
        <p:nvSpPr>
          <p:cNvPr id="3" name="Inhaltsplatzhalter 2"/>
          <p:cNvSpPr>
            <a:spLocks noGrp="1"/>
          </p:cNvSpPr>
          <p:nvPr>
            <p:ph idx="1"/>
          </p:nvPr>
        </p:nvSpPr>
        <p:spPr>
          <a:xfrm>
            <a:off x="838200" y="1803803"/>
            <a:ext cx="10515600" cy="4351338"/>
          </a:xfrm>
        </p:spPr>
        <p:txBody>
          <a:bodyPr>
            <a:normAutofit/>
          </a:bodyPr>
          <a:lstStyle/>
          <a:p>
            <a:pPr marL="457200" lvl="1" indent="0">
              <a:buNone/>
            </a:pPr>
            <a:r>
              <a:rPr lang="de-DE" sz="3600" b="1" u="sng" dirty="0">
                <a:solidFill>
                  <a:srgbClr val="00B0F0"/>
                </a:solidFill>
                <a:latin typeface="+mj-lt"/>
              </a:rPr>
              <a:t>Sprache</a:t>
            </a:r>
            <a:endParaRPr lang="de-DE" sz="3600" u="sng" dirty="0">
              <a:solidFill>
                <a:srgbClr val="00B0F0"/>
              </a:solidFill>
              <a:latin typeface="+mj-lt"/>
            </a:endParaRPr>
          </a:p>
          <a:p>
            <a:pPr marL="0" indent="0">
              <a:buNone/>
            </a:pPr>
            <a:r>
              <a:rPr lang="de-DE" b="1" dirty="0">
                <a:solidFill>
                  <a:srgbClr val="00B0F0"/>
                </a:solidFill>
                <a:latin typeface="+mj-lt"/>
              </a:rPr>
              <a:t>   </a:t>
            </a:r>
            <a:r>
              <a:rPr lang="de-DE" b="1" dirty="0">
                <a:solidFill>
                  <a:srgbClr val="002060"/>
                </a:solidFill>
                <a:latin typeface="+mj-lt"/>
              </a:rPr>
              <a:t>Phonologische  Bewusstheit</a:t>
            </a:r>
            <a:endParaRPr lang="de-DE" sz="1800" b="1" dirty="0">
              <a:solidFill>
                <a:srgbClr val="002060"/>
              </a:solidFill>
              <a:latin typeface="+mj-lt"/>
            </a:endParaRPr>
          </a:p>
          <a:p>
            <a:pPr lvl="0"/>
            <a:r>
              <a:rPr lang="de-DE" dirty="0">
                <a:latin typeface="+mj-lt"/>
              </a:rPr>
              <a:t>Erkennen von Reimpaaren (Kopf-Topf)</a:t>
            </a:r>
          </a:p>
          <a:p>
            <a:pPr lvl="0"/>
            <a:r>
              <a:rPr lang="de-DE" dirty="0">
                <a:latin typeface="+mj-lt"/>
              </a:rPr>
              <a:t>Heraushören von Anfangslauten (Womit beginnt Affe?)</a:t>
            </a:r>
            <a:endParaRPr lang="de-DE" sz="2400" dirty="0">
              <a:latin typeface="+mj-lt"/>
            </a:endParaRPr>
          </a:p>
          <a:p>
            <a:pPr lvl="0"/>
            <a:r>
              <a:rPr lang="de-DE" dirty="0">
                <a:latin typeface="+mj-lt"/>
              </a:rPr>
              <a:t>Silbenklatschen (rhythmische Strukturierung)</a:t>
            </a:r>
            <a:endParaRPr lang="de-DE" sz="2400" dirty="0">
              <a:latin typeface="+mj-lt"/>
            </a:endParaRPr>
          </a:p>
          <a:p>
            <a:pPr lvl="0"/>
            <a:r>
              <a:rPr lang="de-DE" dirty="0">
                <a:latin typeface="+mj-lt"/>
              </a:rPr>
              <a:t>Nachsprechen von Fantasiewörtern (z.B. Zaubersprüche: </a:t>
            </a:r>
            <a:r>
              <a:rPr lang="de-DE" dirty="0" err="1">
                <a:latin typeface="+mj-lt"/>
              </a:rPr>
              <a:t>Fallipong</a:t>
            </a:r>
            <a:r>
              <a:rPr lang="de-DE" dirty="0">
                <a:latin typeface="+mj-lt"/>
              </a:rPr>
              <a:t>, </a:t>
            </a:r>
            <a:r>
              <a:rPr lang="de-DE" dirty="0" err="1">
                <a:latin typeface="+mj-lt"/>
              </a:rPr>
              <a:t>Miraleli</a:t>
            </a:r>
            <a:r>
              <a:rPr lang="de-DE" dirty="0">
                <a:latin typeface="+mj-lt"/>
              </a:rPr>
              <a:t>..)</a:t>
            </a:r>
            <a:endParaRPr lang="de-DE" sz="2400" dirty="0">
              <a:latin typeface="+mj-lt"/>
            </a:endParaRPr>
          </a:p>
          <a:p>
            <a:endParaRPr lang="de-DE" dirty="0"/>
          </a:p>
        </p:txBody>
      </p:sp>
      <p:sp>
        <p:nvSpPr>
          <p:cNvPr id="4" name="Fußzeilenplatzhalter 3"/>
          <p:cNvSpPr>
            <a:spLocks noGrp="1"/>
          </p:cNvSpPr>
          <p:nvPr>
            <p:ph type="ftr" sz="quarter" idx="11"/>
          </p:nvPr>
        </p:nvSpPr>
        <p:spPr/>
        <p:txBody>
          <a:bodyPr/>
          <a:lstStyle/>
          <a:p>
            <a:r>
              <a:rPr lang="de-DE"/>
              <a:t>Birgit Axthelm  -  Beratungsrektorin</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5901" b="34250"/>
          <a:stretch/>
        </p:blipFill>
        <p:spPr>
          <a:xfrm rot="645874">
            <a:off x="8942512" y="1552442"/>
            <a:ext cx="2772466" cy="2212397"/>
          </a:xfrm>
          <a:prstGeom prst="rect">
            <a:avLst/>
          </a:prstGeom>
        </p:spPr>
      </p:pic>
    </p:spTree>
    <p:extLst>
      <p:ext uri="{BB962C8B-B14F-4D97-AF65-F5344CB8AC3E}">
        <p14:creationId xmlns:p14="http://schemas.microsoft.com/office/powerpoint/2010/main" val="358051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27448" y="593769"/>
            <a:ext cx="10515600" cy="5945143"/>
          </a:xfrm>
        </p:spPr>
        <p:txBody>
          <a:bodyPr/>
          <a:lstStyle/>
          <a:p>
            <a:pPr marL="0" indent="0">
              <a:buNone/>
            </a:pPr>
            <a:r>
              <a:rPr lang="de-DE" b="1" dirty="0">
                <a:solidFill>
                  <a:srgbClr val="00B0F0"/>
                </a:solidFill>
                <a:latin typeface="+mj-lt"/>
              </a:rPr>
              <a:t> </a:t>
            </a:r>
            <a:r>
              <a:rPr lang="de-DE" b="1" dirty="0">
                <a:solidFill>
                  <a:schemeClr val="accent5">
                    <a:lumMod val="75000"/>
                  </a:schemeClr>
                </a:solidFill>
                <a:latin typeface="+mj-lt"/>
              </a:rPr>
              <a:t>Sprachliche Hör- Merkspanne</a:t>
            </a:r>
            <a:endParaRPr lang="de-DE" dirty="0">
              <a:solidFill>
                <a:schemeClr val="accent5">
                  <a:lumMod val="75000"/>
                </a:schemeClr>
              </a:solidFill>
              <a:latin typeface="+mj-lt"/>
            </a:endParaRPr>
          </a:p>
          <a:p>
            <a:pPr lvl="0"/>
            <a:r>
              <a:rPr lang="de-DE" dirty="0">
                <a:latin typeface="+mj-lt"/>
              </a:rPr>
              <a:t>Nachsprechen von Sätzen</a:t>
            </a:r>
          </a:p>
          <a:p>
            <a:pPr marL="0" lvl="0" indent="0">
              <a:buNone/>
            </a:pPr>
            <a:r>
              <a:rPr lang="de-DE" dirty="0">
                <a:latin typeface="+mj-lt"/>
              </a:rPr>
              <a:t>   „Der Frosch sitzt auf einem Stein.“</a:t>
            </a:r>
          </a:p>
          <a:p>
            <a:pPr lvl="0"/>
            <a:r>
              <a:rPr lang="de-DE" dirty="0">
                <a:latin typeface="+mj-lt"/>
              </a:rPr>
              <a:t>Anweisungsverständnis (aufbauender Schwierigkeitsgrad, Verknüpfen von zwei Aufträgen)</a:t>
            </a:r>
          </a:p>
          <a:p>
            <a:pPr marL="0" lvl="0" indent="0">
              <a:buNone/>
            </a:pPr>
            <a:r>
              <a:rPr lang="de-DE" dirty="0">
                <a:latin typeface="+mj-lt"/>
              </a:rPr>
              <a:t>   „Nimm den roten Buntstift und kreise die kleinste Wolke ein!“ </a:t>
            </a:r>
            <a:endParaRPr lang="de-DE" sz="2800" dirty="0">
              <a:solidFill>
                <a:srgbClr val="00B0F0"/>
              </a:solidFill>
              <a:latin typeface="+mj-lt"/>
            </a:endParaRPr>
          </a:p>
          <a:p>
            <a:pPr lvl="0"/>
            <a:r>
              <a:rPr lang="de-DE" dirty="0">
                <a:latin typeface="+mj-lt"/>
              </a:rPr>
              <a:t>Sprechen in ganzen Sätzen</a:t>
            </a:r>
          </a:p>
          <a:p>
            <a:pPr lvl="0"/>
            <a:r>
              <a:rPr lang="de-DE" dirty="0">
                <a:latin typeface="+mj-lt"/>
              </a:rPr>
              <a:t>Richtige Lautbildung (</a:t>
            </a:r>
            <a:r>
              <a:rPr lang="de-DE" dirty="0" err="1">
                <a:latin typeface="+mj-lt"/>
              </a:rPr>
              <a:t>sch</a:t>
            </a:r>
            <a:r>
              <a:rPr lang="de-DE" dirty="0">
                <a:latin typeface="+mj-lt"/>
              </a:rPr>
              <a:t>, d, k, r)</a:t>
            </a:r>
            <a:endParaRPr lang="de-DE" sz="2400" dirty="0">
              <a:latin typeface="+mj-lt"/>
            </a:endParaRPr>
          </a:p>
          <a:p>
            <a:pPr lvl="0"/>
            <a:r>
              <a:rPr lang="de-DE" dirty="0">
                <a:latin typeface="+mj-lt"/>
              </a:rPr>
              <a:t>Beim Thema bleiben</a:t>
            </a:r>
            <a:endParaRPr lang="de-DE" sz="2400" dirty="0">
              <a:latin typeface="+mj-lt"/>
            </a:endParaRPr>
          </a:p>
          <a:p>
            <a:pPr marL="0" lvl="0" indent="0">
              <a:buNone/>
            </a:pPr>
            <a:endParaRPr lang="de-DE" dirty="0"/>
          </a:p>
          <a:p>
            <a:endParaRPr lang="de-DE" dirty="0"/>
          </a:p>
        </p:txBody>
      </p:sp>
      <p:sp>
        <p:nvSpPr>
          <p:cNvPr id="2" name="Fußzeilenplatzhalter 1"/>
          <p:cNvSpPr>
            <a:spLocks noGrp="1"/>
          </p:cNvSpPr>
          <p:nvPr>
            <p:ph type="ftr" sz="quarter" idx="11"/>
          </p:nvPr>
        </p:nvSpPr>
        <p:spPr/>
        <p:txBody>
          <a:bodyPr/>
          <a:lstStyle/>
          <a:p>
            <a:r>
              <a:rPr lang="de-DE"/>
              <a:t>Birgit Axthelm  -  Beratungsrektorin</a:t>
            </a:r>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399" t="31101" r="399" b="22700"/>
          <a:stretch/>
        </p:blipFill>
        <p:spPr>
          <a:xfrm>
            <a:off x="7032104" y="3597911"/>
            <a:ext cx="4208318" cy="2592288"/>
          </a:xfrm>
          <a:prstGeom prst="rect">
            <a:avLst/>
          </a:prstGeom>
        </p:spPr>
      </p:pic>
    </p:spTree>
    <p:extLst>
      <p:ext uri="{BB962C8B-B14F-4D97-AF65-F5344CB8AC3E}">
        <p14:creationId xmlns:p14="http://schemas.microsoft.com/office/powerpoint/2010/main" val="391957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5143" y="535340"/>
            <a:ext cx="10328320" cy="4520484"/>
          </a:xfrm>
        </p:spPr>
        <p:txBody>
          <a:bodyPr>
            <a:normAutofit fontScale="90000"/>
          </a:bodyPr>
          <a:lstStyle/>
          <a:p>
            <a:pPr marL="571500" lvl="2" indent="-571500">
              <a:buFont typeface="Arial" panose="020B0604020202020204" pitchFamily="34" charset="0"/>
              <a:buChar char="•"/>
            </a:pPr>
            <a:br>
              <a:rPr lang="de-DE" sz="3600" dirty="0">
                <a:solidFill>
                  <a:schemeClr val="accent1"/>
                </a:solidFill>
                <a:latin typeface="+mn-lt"/>
              </a:rPr>
            </a:br>
            <a:r>
              <a:rPr lang="de-DE" sz="3100" dirty="0">
                <a:solidFill>
                  <a:schemeClr val="accent1"/>
                </a:solidFill>
                <a:latin typeface="+mn-lt"/>
              </a:rPr>
              <a:t>    </a:t>
            </a:r>
            <a:br>
              <a:rPr lang="de-DE" sz="3100" dirty="0">
                <a:solidFill>
                  <a:schemeClr val="accent1"/>
                </a:solidFill>
                <a:latin typeface="+mn-lt"/>
              </a:rPr>
            </a:br>
            <a:br>
              <a:rPr lang="de-DE" sz="3100" dirty="0">
                <a:solidFill>
                  <a:schemeClr val="accent1"/>
                </a:solidFill>
                <a:latin typeface="+mn-lt"/>
              </a:rPr>
            </a:br>
            <a:r>
              <a:rPr lang="de-DE" sz="4000" u="sng" dirty="0">
                <a:solidFill>
                  <a:srgbClr val="7030A0"/>
                </a:solidFill>
                <a:latin typeface="+mn-lt"/>
              </a:rPr>
              <a:t>Motorik</a:t>
            </a:r>
            <a:br>
              <a:rPr lang="de-DE" sz="4000" u="sng" dirty="0">
                <a:solidFill>
                  <a:srgbClr val="7030A0"/>
                </a:solidFill>
                <a:latin typeface="+mn-lt"/>
              </a:rPr>
            </a:br>
            <a:br>
              <a:rPr lang="de-DE" sz="3100" dirty="0">
                <a:solidFill>
                  <a:schemeClr val="accent1"/>
                </a:solidFill>
                <a:latin typeface="+mn-lt"/>
              </a:rPr>
            </a:br>
            <a:r>
              <a:rPr lang="de-DE" sz="3100" b="1" dirty="0">
                <a:solidFill>
                  <a:srgbClr val="7030A0"/>
                </a:solidFill>
                <a:latin typeface="+mj-lt"/>
              </a:rPr>
              <a:t>Feinmotorik</a:t>
            </a:r>
            <a:br>
              <a:rPr lang="de-DE" sz="3100" b="1" dirty="0">
                <a:solidFill>
                  <a:srgbClr val="7030A0"/>
                </a:solidFill>
                <a:latin typeface="+mj-lt"/>
              </a:rPr>
            </a:br>
            <a:r>
              <a:rPr lang="de-DE" sz="3100" dirty="0">
                <a:latin typeface="+mj-lt"/>
              </a:rPr>
              <a:t>     Ausschneiden und Aufkleben eines Bildes mit klaren Umrissen</a:t>
            </a:r>
            <a:br>
              <a:rPr lang="de-DE" sz="3100" dirty="0">
                <a:latin typeface="+mj-lt"/>
              </a:rPr>
            </a:br>
            <a:r>
              <a:rPr lang="de-DE" sz="3100" dirty="0">
                <a:latin typeface="+mj-lt"/>
              </a:rPr>
              <a:t>     Ausmalen einer Bildvorlage</a:t>
            </a:r>
            <a:br>
              <a:rPr lang="de-DE" sz="3100" dirty="0">
                <a:latin typeface="+mj-lt"/>
              </a:rPr>
            </a:br>
            <a:r>
              <a:rPr lang="de-DE" sz="3100" b="1" dirty="0">
                <a:solidFill>
                  <a:srgbClr val="7030A0"/>
                </a:solidFill>
                <a:latin typeface="+mj-lt"/>
              </a:rPr>
              <a:t>Visuelle Differenzierungsleistung</a:t>
            </a:r>
            <a:br>
              <a:rPr lang="de-DE" sz="3100" b="1" dirty="0">
                <a:solidFill>
                  <a:srgbClr val="7030A0"/>
                </a:solidFill>
                <a:latin typeface="+mj-lt"/>
              </a:rPr>
            </a:br>
            <a:r>
              <a:rPr lang="de-DE" sz="3100" b="1" dirty="0">
                <a:solidFill>
                  <a:srgbClr val="7030A0"/>
                </a:solidFill>
                <a:latin typeface="+mj-lt"/>
              </a:rPr>
              <a:t>     </a:t>
            </a:r>
            <a:r>
              <a:rPr lang="de-DE" sz="3100" dirty="0">
                <a:solidFill>
                  <a:schemeClr val="tx1"/>
                </a:solidFill>
                <a:latin typeface="+mj-lt"/>
              </a:rPr>
              <a:t>Muster fortsetzen</a:t>
            </a:r>
            <a:br>
              <a:rPr lang="de-DE" sz="3100" dirty="0">
                <a:solidFill>
                  <a:schemeClr val="tx1"/>
                </a:solidFill>
                <a:latin typeface="+mj-lt"/>
              </a:rPr>
            </a:br>
            <a:r>
              <a:rPr lang="de-DE" sz="3100" b="1" dirty="0">
                <a:solidFill>
                  <a:srgbClr val="7030A0"/>
                </a:solidFill>
                <a:latin typeface="+mj-lt"/>
              </a:rPr>
              <a:t>Grobmotorik</a:t>
            </a:r>
            <a:br>
              <a:rPr lang="de-DE" sz="3100" dirty="0">
                <a:solidFill>
                  <a:schemeClr val="tx1"/>
                </a:solidFill>
                <a:latin typeface="+mj-lt"/>
              </a:rPr>
            </a:br>
            <a:br>
              <a:rPr lang="de-DE" sz="3200" b="1" dirty="0">
                <a:solidFill>
                  <a:srgbClr val="7030A0"/>
                </a:solidFill>
              </a:rPr>
            </a:br>
            <a:br>
              <a:rPr lang="de-DE" sz="3100" dirty="0">
                <a:latin typeface="+mj-lt"/>
              </a:rPr>
            </a:br>
            <a:endParaRPr lang="de-DE" sz="3100" dirty="0">
              <a:latin typeface="+mj-lt"/>
            </a:endParaRPr>
          </a:p>
        </p:txBody>
      </p:sp>
      <p:sp>
        <p:nvSpPr>
          <p:cNvPr id="4" name="Fußzeilenplatzhalter 3"/>
          <p:cNvSpPr>
            <a:spLocks noGrp="1"/>
          </p:cNvSpPr>
          <p:nvPr>
            <p:ph type="ftr" sz="quarter" idx="11"/>
          </p:nvPr>
        </p:nvSpPr>
        <p:spPr/>
        <p:txBody>
          <a:bodyPr/>
          <a:lstStyle/>
          <a:p>
            <a:r>
              <a:rPr lang="de-DE" dirty="0"/>
              <a:t>Birgit Axthelm  -  Beratungsrektorin</a:t>
            </a:r>
          </a:p>
        </p:txBody>
      </p:sp>
      <p:sp>
        <p:nvSpPr>
          <p:cNvPr id="6" name="Inhaltsplatzhalter 3"/>
          <p:cNvSpPr txBox="1">
            <a:spLocks/>
          </p:cNvSpPr>
          <p:nvPr/>
        </p:nvSpPr>
        <p:spPr>
          <a:xfrm>
            <a:off x="1620592" y="4529003"/>
            <a:ext cx="10156065" cy="36971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latin typeface="+mj-lt"/>
              </a:rPr>
              <a:t>  Balancieren auf einer Linie</a:t>
            </a:r>
          </a:p>
          <a:p>
            <a:pPr marL="0" indent="0">
              <a:buNone/>
            </a:pPr>
            <a:r>
              <a:rPr lang="de-DE" dirty="0">
                <a:latin typeface="+mj-lt"/>
              </a:rPr>
              <a:t>  Werfen und Fangen eines Balles</a:t>
            </a:r>
          </a:p>
          <a:p>
            <a:pPr marL="0" indent="0">
              <a:buNone/>
            </a:pPr>
            <a:r>
              <a:rPr lang="de-DE" dirty="0">
                <a:latin typeface="+mj-lt"/>
              </a:rPr>
              <a:t>  Überkreuzen der Körpermittellinie</a:t>
            </a:r>
          </a:p>
          <a:p>
            <a:endParaRPr lang="de-DE"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r="9112"/>
          <a:stretch/>
        </p:blipFill>
        <p:spPr>
          <a:xfrm rot="16200000">
            <a:off x="7942991" y="2561169"/>
            <a:ext cx="2855343" cy="4188795"/>
          </a:xfrm>
          <a:prstGeom prst="rect">
            <a:avLst/>
          </a:prstGeom>
        </p:spPr>
      </p:pic>
    </p:spTree>
    <p:extLst>
      <p:ext uri="{BB962C8B-B14F-4D97-AF65-F5344CB8AC3E}">
        <p14:creationId xmlns:p14="http://schemas.microsoft.com/office/powerpoint/2010/main" val="166845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06400" y="437089"/>
            <a:ext cx="10515600" cy="1325563"/>
          </a:xfrm>
        </p:spPr>
        <p:txBody>
          <a:bodyPr>
            <a:normAutofit/>
          </a:bodyPr>
          <a:lstStyle/>
          <a:p>
            <a:r>
              <a:rPr lang="de-DE" sz="3600" b="1" dirty="0">
                <a:solidFill>
                  <a:schemeClr val="accent4"/>
                </a:solidFill>
              </a:rPr>
              <a:t>    </a:t>
            </a:r>
            <a:r>
              <a:rPr lang="de-DE" sz="3600" b="1" u="sng" dirty="0">
                <a:solidFill>
                  <a:schemeClr val="accent4"/>
                </a:solidFill>
              </a:rPr>
              <a:t>Pränumerik – mathematische Grundkenntnisse -  </a:t>
            </a:r>
            <a:br>
              <a:rPr lang="de-DE" sz="3600" b="1" u="sng" dirty="0">
                <a:solidFill>
                  <a:schemeClr val="accent4"/>
                </a:solidFill>
              </a:rPr>
            </a:br>
            <a:r>
              <a:rPr lang="de-DE" sz="3600" b="1" dirty="0">
                <a:solidFill>
                  <a:schemeClr val="accent4"/>
                </a:solidFill>
              </a:rPr>
              <a:t>    </a:t>
            </a:r>
            <a:r>
              <a:rPr lang="de-DE" sz="3600" b="1" u="sng" dirty="0">
                <a:solidFill>
                  <a:schemeClr val="accent4"/>
                </a:solidFill>
              </a:rPr>
              <a:t>Raumvorstellung</a:t>
            </a:r>
          </a:p>
        </p:txBody>
      </p:sp>
      <p:sp>
        <p:nvSpPr>
          <p:cNvPr id="9" name="Inhaltsplatzhalter 8"/>
          <p:cNvSpPr>
            <a:spLocks noGrp="1"/>
          </p:cNvSpPr>
          <p:nvPr>
            <p:ph idx="1"/>
          </p:nvPr>
        </p:nvSpPr>
        <p:spPr>
          <a:xfrm>
            <a:off x="877552" y="1762652"/>
            <a:ext cx="10044448" cy="4351338"/>
          </a:xfrm>
        </p:spPr>
        <p:txBody>
          <a:bodyPr>
            <a:normAutofit/>
          </a:bodyPr>
          <a:lstStyle/>
          <a:p>
            <a:pPr marL="0" indent="0">
              <a:buNone/>
            </a:pPr>
            <a:r>
              <a:rPr lang="de-DE" b="1" dirty="0">
                <a:solidFill>
                  <a:schemeClr val="accent4"/>
                </a:solidFill>
                <a:latin typeface="+mj-lt"/>
              </a:rPr>
              <a:t>Simultanes Erkennen und Vergleichen von Mengen bis 5</a:t>
            </a:r>
            <a:endParaRPr lang="de-DE" dirty="0">
              <a:solidFill>
                <a:schemeClr val="accent4"/>
              </a:solidFill>
              <a:latin typeface="+mj-lt"/>
            </a:endParaRPr>
          </a:p>
          <a:p>
            <a:r>
              <a:rPr lang="de-DE" dirty="0">
                <a:latin typeface="+mj-lt"/>
              </a:rPr>
              <a:t>Zahlenbilder erkennen</a:t>
            </a:r>
            <a:endParaRPr lang="de-DE" sz="2400" dirty="0">
              <a:latin typeface="+mj-lt"/>
            </a:endParaRPr>
          </a:p>
          <a:p>
            <a:pPr lvl="0"/>
            <a:r>
              <a:rPr lang="de-DE" dirty="0">
                <a:latin typeface="+mj-lt"/>
              </a:rPr>
              <a:t>Vergleiche von Mengen, Verwenden der Begriffe mehr, </a:t>
            </a:r>
          </a:p>
          <a:p>
            <a:pPr marL="0" lvl="0" indent="0">
              <a:buNone/>
            </a:pPr>
            <a:r>
              <a:rPr lang="de-DE" dirty="0">
                <a:latin typeface="+mj-lt"/>
              </a:rPr>
              <a:t>   weniger, gleich viel….</a:t>
            </a:r>
            <a:endParaRPr lang="de-DE" sz="2400" dirty="0">
              <a:latin typeface="+mj-lt"/>
            </a:endParaRPr>
          </a:p>
          <a:p>
            <a:pPr marL="0" indent="0">
              <a:buNone/>
            </a:pPr>
            <a:r>
              <a:rPr lang="de-DE" dirty="0">
                <a:latin typeface="+mj-lt"/>
              </a:rPr>
              <a:t> </a:t>
            </a:r>
            <a:r>
              <a:rPr lang="de-DE" b="1" dirty="0">
                <a:solidFill>
                  <a:schemeClr val="accent4"/>
                </a:solidFill>
                <a:latin typeface="+mj-lt"/>
              </a:rPr>
              <a:t>Geometrie</a:t>
            </a:r>
            <a:endParaRPr lang="de-DE" dirty="0">
              <a:solidFill>
                <a:schemeClr val="accent4"/>
              </a:solidFill>
              <a:latin typeface="+mj-lt"/>
            </a:endParaRPr>
          </a:p>
          <a:p>
            <a:pPr lvl="0"/>
            <a:r>
              <a:rPr lang="de-DE" dirty="0">
                <a:latin typeface="+mj-lt"/>
              </a:rPr>
              <a:t>Erkennen der Formen Dreieck, Viereck, Kreis</a:t>
            </a:r>
            <a:endParaRPr lang="de-DE" sz="2400" dirty="0">
              <a:latin typeface="+mj-lt"/>
            </a:endParaRPr>
          </a:p>
          <a:p>
            <a:pPr lvl="0"/>
            <a:r>
              <a:rPr lang="de-DE" dirty="0">
                <a:latin typeface="+mj-lt"/>
              </a:rPr>
              <a:t>Erkennen der Lagebeziehungen oben, unten, neben, innen, außen</a:t>
            </a:r>
            <a:endParaRPr lang="de-DE" sz="2400" dirty="0">
              <a:latin typeface="+mj-lt"/>
            </a:endParaRPr>
          </a:p>
          <a:p>
            <a:endParaRPr lang="de-DE" dirty="0"/>
          </a:p>
        </p:txBody>
      </p:sp>
      <p:sp>
        <p:nvSpPr>
          <p:cNvPr id="2" name="Fußzeilenplatzhalter 1"/>
          <p:cNvSpPr>
            <a:spLocks noGrp="1"/>
          </p:cNvSpPr>
          <p:nvPr>
            <p:ph type="ftr" sz="quarter" idx="11"/>
          </p:nvPr>
        </p:nvSpPr>
        <p:spPr/>
        <p:txBody>
          <a:bodyPr/>
          <a:lstStyle/>
          <a:p>
            <a:r>
              <a:rPr lang="de-DE"/>
              <a:t>Birgit Axthelm  -  Beratungsrektorin</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6360" y="1340768"/>
            <a:ext cx="2355726" cy="3140968"/>
          </a:xfrm>
          <a:prstGeom prst="rect">
            <a:avLst/>
          </a:prstGeom>
        </p:spPr>
      </p:pic>
    </p:spTree>
    <p:extLst>
      <p:ext uri="{BB962C8B-B14F-4D97-AF65-F5344CB8AC3E}">
        <p14:creationId xmlns:p14="http://schemas.microsoft.com/office/powerpoint/2010/main" val="84738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u="sng" dirty="0">
                <a:solidFill>
                  <a:srgbClr val="C00000"/>
                </a:solidFill>
              </a:rPr>
              <a:t>Allgemeine Entwicklung</a:t>
            </a:r>
          </a:p>
        </p:txBody>
      </p:sp>
      <p:sp>
        <p:nvSpPr>
          <p:cNvPr id="3" name="Inhaltsplatzhalter 2"/>
          <p:cNvSpPr>
            <a:spLocks noGrp="1"/>
          </p:cNvSpPr>
          <p:nvPr>
            <p:ph idx="1"/>
          </p:nvPr>
        </p:nvSpPr>
        <p:spPr>
          <a:xfrm>
            <a:off x="838200" y="1524357"/>
            <a:ext cx="10515600" cy="4322405"/>
          </a:xfrm>
        </p:spPr>
        <p:txBody>
          <a:bodyPr>
            <a:normAutofit fontScale="92500" lnSpcReduction="20000"/>
          </a:bodyPr>
          <a:lstStyle/>
          <a:p>
            <a:pPr marL="0" lvl="0" indent="0">
              <a:buNone/>
            </a:pPr>
            <a:r>
              <a:rPr lang="de-DE" dirty="0">
                <a:latin typeface="+mj-lt"/>
              </a:rPr>
              <a:t>Das sollte Ihr Kind können:</a:t>
            </a:r>
          </a:p>
          <a:p>
            <a:pPr lvl="0"/>
            <a:r>
              <a:rPr lang="de-DE" dirty="0">
                <a:latin typeface="+mj-lt"/>
              </a:rPr>
              <a:t>seinen Namen schreiben</a:t>
            </a:r>
          </a:p>
          <a:p>
            <a:pPr lvl="0"/>
            <a:r>
              <a:rPr lang="de-DE" dirty="0">
                <a:latin typeface="+mj-lt"/>
              </a:rPr>
              <a:t>offen auf andere zugehen</a:t>
            </a:r>
          </a:p>
          <a:p>
            <a:pPr lvl="0"/>
            <a:r>
              <a:rPr lang="de-DE" dirty="0">
                <a:latin typeface="+mj-lt"/>
              </a:rPr>
              <a:t>sich von den Eltern lösen </a:t>
            </a:r>
          </a:p>
          <a:p>
            <a:pPr lvl="0"/>
            <a:r>
              <a:rPr lang="de-DE" dirty="0">
                <a:latin typeface="+mj-lt"/>
              </a:rPr>
              <a:t>mit anderen Kindern konstruktiv zusammen spielen</a:t>
            </a:r>
          </a:p>
          <a:p>
            <a:pPr lvl="0"/>
            <a:r>
              <a:rPr lang="de-DE" dirty="0">
                <a:latin typeface="+mj-lt"/>
              </a:rPr>
              <a:t>sich auf eine Arbeit, ein Spiel mindestens 20 Minuten konzentrieren</a:t>
            </a:r>
          </a:p>
          <a:p>
            <a:pPr lvl="0"/>
            <a:r>
              <a:rPr lang="de-DE" dirty="0">
                <a:latin typeface="+mj-lt"/>
              </a:rPr>
              <a:t>bei einer Aufgaben bleiben und sie zu Ende führen</a:t>
            </a:r>
          </a:p>
          <a:p>
            <a:pPr lvl="0"/>
            <a:r>
              <a:rPr lang="de-DE" dirty="0">
                <a:latin typeface="+mj-lt"/>
              </a:rPr>
              <a:t>Verbesserungsvorschläge annehmen</a:t>
            </a:r>
          </a:p>
          <a:p>
            <a:pPr lvl="0"/>
            <a:r>
              <a:rPr lang="de-DE" dirty="0">
                <a:latin typeface="+mj-lt"/>
              </a:rPr>
              <a:t>sich selbst an- und ausziehen</a:t>
            </a:r>
          </a:p>
          <a:p>
            <a:pPr lvl="0"/>
            <a:r>
              <a:rPr lang="de-DE" dirty="0">
                <a:latin typeface="+mj-lt"/>
              </a:rPr>
              <a:t>den Schulweg alleine finden</a:t>
            </a:r>
          </a:p>
          <a:p>
            <a:endParaRPr lang="de-DE" dirty="0">
              <a:latin typeface="+mj-lt"/>
            </a:endParaRPr>
          </a:p>
          <a:p>
            <a:pPr marL="0" indent="0">
              <a:buNone/>
            </a:pPr>
            <a:endParaRPr lang="de-DE" sz="3200" b="1" dirty="0">
              <a:latin typeface="+mj-lt"/>
            </a:endParaRPr>
          </a:p>
        </p:txBody>
      </p:sp>
      <p:sp>
        <p:nvSpPr>
          <p:cNvPr id="4" name="Fußzeilenplatzhalter 3"/>
          <p:cNvSpPr>
            <a:spLocks noGrp="1"/>
          </p:cNvSpPr>
          <p:nvPr>
            <p:ph type="ftr" sz="quarter" idx="11"/>
          </p:nvPr>
        </p:nvSpPr>
        <p:spPr/>
        <p:txBody>
          <a:bodyPr/>
          <a:lstStyle/>
          <a:p>
            <a:r>
              <a:rPr lang="de-DE"/>
              <a:t>Birgit Axthelm  -  Beratungsrektorin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191984">
            <a:off x="8460883" y="5800"/>
            <a:ext cx="2443884" cy="3258512"/>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94451">
            <a:off x="8612973" y="3831804"/>
            <a:ext cx="2139702" cy="2852936"/>
          </a:xfrm>
          <a:prstGeom prst="rect">
            <a:avLst/>
          </a:prstGeom>
        </p:spPr>
      </p:pic>
    </p:spTree>
    <p:extLst>
      <p:ext uri="{BB962C8B-B14F-4D97-AF65-F5344CB8AC3E}">
        <p14:creationId xmlns:p14="http://schemas.microsoft.com/office/powerpoint/2010/main" val="200971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3848" y="489396"/>
            <a:ext cx="9036676" cy="844037"/>
          </a:xfrm>
        </p:spPr>
        <p:txBody>
          <a:bodyPr>
            <a:normAutofit fontScale="90000"/>
          </a:bodyPr>
          <a:lstStyle/>
          <a:p>
            <a:pPr algn="l"/>
            <a:r>
              <a:rPr lang="de-DE" sz="3600" b="1" u="sng" dirty="0">
                <a:solidFill>
                  <a:srgbClr val="7030A0"/>
                </a:solidFill>
              </a:rPr>
              <a:t>So können Sie Ihr Kind auf einen gelungenen Schulstart vorbereiten:</a:t>
            </a:r>
          </a:p>
        </p:txBody>
      </p:sp>
      <p:sp>
        <p:nvSpPr>
          <p:cNvPr id="3" name="Untertitel 2"/>
          <p:cNvSpPr>
            <a:spLocks noGrp="1"/>
          </p:cNvSpPr>
          <p:nvPr>
            <p:ph type="subTitle" idx="1"/>
          </p:nvPr>
        </p:nvSpPr>
        <p:spPr>
          <a:xfrm>
            <a:off x="1433848" y="1760358"/>
            <a:ext cx="9307132" cy="4595991"/>
          </a:xfrm>
        </p:spPr>
        <p:txBody>
          <a:bodyPr>
            <a:normAutofit/>
          </a:bodyPr>
          <a:lstStyle/>
          <a:p>
            <a:pPr marL="342900" indent="-342900" algn="l">
              <a:buFont typeface="Arial" panose="020B0604020202020204" pitchFamily="34" charset="0"/>
              <a:buChar char="•"/>
            </a:pPr>
            <a:r>
              <a:rPr lang="de-DE" dirty="0"/>
              <a:t>Geben Sie ihrem Kind nach und nach mehr Verantwortung.</a:t>
            </a:r>
          </a:p>
          <a:p>
            <a:pPr marL="342900" indent="-342900" algn="l">
              <a:buFont typeface="Arial" panose="020B0604020202020204" pitchFamily="34" charset="0"/>
              <a:buChar char="•"/>
            </a:pPr>
            <a:r>
              <a:rPr lang="de-DE" dirty="0"/>
              <a:t>Bestärken Sie es in seinen Autonomiebestrebungen („Du kannst das!“).</a:t>
            </a:r>
          </a:p>
          <a:p>
            <a:pPr marL="342900" indent="-342900" algn="l">
              <a:buFont typeface="Arial" panose="020B0604020202020204" pitchFamily="34" charset="0"/>
              <a:buChar char="•"/>
            </a:pPr>
            <a:r>
              <a:rPr lang="de-DE" dirty="0"/>
              <a:t>Lesen Sie viel vor.</a:t>
            </a:r>
          </a:p>
          <a:p>
            <a:pPr marL="342900" indent="-342900" algn="l">
              <a:buFont typeface="Arial" panose="020B0604020202020204" pitchFamily="34" charset="0"/>
              <a:buChar char="•"/>
            </a:pPr>
            <a:r>
              <a:rPr lang="de-DE" dirty="0"/>
              <a:t>Sprechen Sie viel mit Ihrem Kind (Abendgespräch: „Was war heute schön, nicht so schön?“).</a:t>
            </a:r>
          </a:p>
          <a:p>
            <a:pPr marL="342900" indent="-342900" algn="l">
              <a:buFont typeface="Arial" panose="020B0604020202020204" pitchFamily="34" charset="0"/>
              <a:buChar char="•"/>
            </a:pPr>
            <a:r>
              <a:rPr lang="de-DE" dirty="0"/>
              <a:t>Schränken Sie den Fernseh-, Video- und Handykonsum ein.</a:t>
            </a:r>
          </a:p>
          <a:p>
            <a:pPr marL="342900" indent="-342900" algn="l">
              <a:buFont typeface="Arial" panose="020B0604020202020204" pitchFamily="34" charset="0"/>
              <a:buChar char="•"/>
            </a:pPr>
            <a:r>
              <a:rPr lang="de-DE" dirty="0"/>
              <a:t>Nehmen Sie auf Anraten Therapiemaßnahmen wahr (Logopädie, Ergotherapie).</a:t>
            </a:r>
          </a:p>
          <a:p>
            <a:pPr marL="342900" indent="-342900" algn="l">
              <a:buFont typeface="Arial" panose="020B0604020202020204" pitchFamily="34" charset="0"/>
              <a:buChar char="•"/>
            </a:pPr>
            <a:r>
              <a:rPr lang="de-DE" dirty="0"/>
              <a:t>Freuen Sie sich mit Ihrem Kind auf die Schule!</a:t>
            </a:r>
          </a:p>
          <a:p>
            <a:pPr marL="342900" indent="-342900" algn="l">
              <a:buFont typeface="Arial" panose="020B0604020202020204" pitchFamily="34" charset="0"/>
              <a:buChar char="•"/>
            </a:pPr>
            <a:endParaRPr lang="de-DE" dirty="0"/>
          </a:p>
        </p:txBody>
      </p:sp>
      <p:sp>
        <p:nvSpPr>
          <p:cNvPr id="4" name="Fußzeilenplatzhalter 3"/>
          <p:cNvSpPr>
            <a:spLocks noGrp="1"/>
          </p:cNvSpPr>
          <p:nvPr>
            <p:ph type="ftr" sz="quarter" idx="11"/>
          </p:nvPr>
        </p:nvSpPr>
        <p:spPr/>
        <p:txBody>
          <a:bodyPr/>
          <a:lstStyle/>
          <a:p>
            <a:r>
              <a:rPr lang="de-DE"/>
              <a:t>Birgit Axthelm  -  Beratungsrektorin</a:t>
            </a:r>
          </a:p>
        </p:txBody>
      </p:sp>
    </p:spTree>
    <p:extLst>
      <p:ext uri="{BB962C8B-B14F-4D97-AF65-F5344CB8AC3E}">
        <p14:creationId xmlns:p14="http://schemas.microsoft.com/office/powerpoint/2010/main" val="510368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588</Words>
  <Application>Microsoft Office PowerPoint</Application>
  <PresentationFormat>Breitbild</PresentationFormat>
  <Paragraphs>84</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Calibri Light</vt:lpstr>
      <vt:lpstr>Office Theme</vt:lpstr>
      <vt:lpstr>Einschulung 2024</vt:lpstr>
      <vt:lpstr>PowerPoint-Präsentation</vt:lpstr>
      <vt:lpstr>PowerPoint-Präsentation</vt:lpstr>
      <vt:lpstr>Über diese Fähigkeiten sollte Ihr Kind verfügen:</vt:lpstr>
      <vt:lpstr>PowerPoint-Präsentation</vt:lpstr>
      <vt:lpstr>       Motorik  Feinmotorik      Ausschneiden und Aufkleben eines Bildes mit klaren Umrissen      Ausmalen einer Bildvorlage Visuelle Differenzierungsleistung      Muster fortsetzen Grobmotorik   </vt:lpstr>
      <vt:lpstr>    Pränumerik – mathematische Grundkenntnisse -       Raumvorstellung</vt:lpstr>
      <vt:lpstr>Allgemeine Entwicklung</vt:lpstr>
      <vt:lpstr>So können Sie Ihr Kind auf einen gelungenen Schulstart vorbereiten:</vt:lpstr>
      <vt:lpstr>    Wir wünschen allen einen fröhlichen Schulanfang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zur Erfassung  der  Schulfähigkeit und Schulbereitschaft</dc:title>
  <dc:creator>Birgit Axthelm-Müller</dc:creator>
  <cp:lastModifiedBy>Axthelm-Mueller</cp:lastModifiedBy>
  <cp:revision>78</cp:revision>
  <cp:lastPrinted>2019-11-24T11:45:14Z</cp:lastPrinted>
  <dcterms:created xsi:type="dcterms:W3CDTF">2019-10-12T08:29:37Z</dcterms:created>
  <dcterms:modified xsi:type="dcterms:W3CDTF">2024-02-06T10:35:17Z</dcterms:modified>
</cp:coreProperties>
</file>