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2"/>
  </p:notesMasterIdLst>
  <p:sldIdLst>
    <p:sldId id="269" r:id="rId2"/>
    <p:sldId id="273" r:id="rId3"/>
    <p:sldId id="274" r:id="rId4"/>
    <p:sldId id="259" r:id="rId5"/>
    <p:sldId id="260" r:id="rId6"/>
    <p:sldId id="261" r:id="rId7"/>
    <p:sldId id="263" r:id="rId8"/>
    <p:sldId id="264" r:id="rId9"/>
    <p:sldId id="276" r:id="rId10"/>
    <p:sldId id="275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>
      <p:cViewPr varScale="1">
        <p:scale>
          <a:sx n="86" d="100"/>
          <a:sy n="86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B33B1-79C5-4CB8-A62E-D8747A923A26}" type="datetimeFigureOut">
              <a:rPr lang="de-DE" smtClean="0"/>
              <a:t>14.01.2025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C348-FB75-417A-9009-EE49FE8BC5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63C9-9FBA-4651-A82F-0EC1E6F43527}" type="datetime1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33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A79F-02F2-452B-8590-637BC111F74E}" type="datetime1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65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0444-1177-4437-B321-3EA250C79E51}" type="datetime1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68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B9AA-27B3-48D0-BB46-96E30342E4F8}" type="datetime1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62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091-BF18-40B5-BB20-92DDB24CAE2B}" type="datetime1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3ABE-C3C7-46DE-B1DF-496EEE483011}" type="datetime1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41F1-37B8-4CE2-BBB7-967A88F9209B}" type="datetime1">
              <a:rPr lang="de-DE" smtClean="0"/>
              <a:t>14.01.2025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12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1BE0-9B6A-490F-8166-31012EA08803}" type="datetime1">
              <a:rPr lang="de-DE" smtClean="0"/>
              <a:t>14.01.2025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1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6AA-4FFD-47F0-9F30-1E40274CEDE6}" type="datetime1">
              <a:rPr lang="de-DE" smtClean="0"/>
              <a:t>14.01.2025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64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6B6-13A6-4DB5-B207-6B0D065FCCB9}" type="datetime1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8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45CC-8B10-41FD-A4FA-A8BE4925014C}" type="datetime1">
              <a:rPr lang="de-DE" smtClean="0"/>
              <a:t>14.01.2025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75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CCD19-3436-4665-855C-717FB0718124}" type="datetime1">
              <a:rPr lang="de-DE" smtClean="0"/>
              <a:t>14.01.2025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Birgit Axthelm  -  Beratungsrektorin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B23B-CBDA-4A6E-8650-8DA6C1EF6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1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15" y="582746"/>
            <a:ext cx="8714704" cy="1325563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0000"/>
                </a:solidFill>
              </a:rPr>
              <a:t>Einschulung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0615" y="1741813"/>
            <a:ext cx="8765146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de-DE" altLang="de-DE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>
                <a:solidFill>
                  <a:srgbClr val="0070C0"/>
                </a:solidFill>
                <a:latin typeface="+mj-lt"/>
              </a:rPr>
              <a:t>Schulpflicht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>
                <a:solidFill>
                  <a:srgbClr val="0070C0"/>
                </a:solidFill>
                <a:latin typeface="+mj-lt"/>
              </a:rPr>
              <a:t>Das Einschulungsverfahren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>
                <a:solidFill>
                  <a:srgbClr val="0070C0"/>
                </a:solidFill>
                <a:latin typeface="+mj-lt"/>
              </a:rPr>
              <a:t>Was ist Schulfähigkeit?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>
                <a:solidFill>
                  <a:srgbClr val="0070C0"/>
                </a:solidFill>
                <a:latin typeface="+mj-lt"/>
              </a:rPr>
              <a:t>Was sollte Ihr Kind können?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de-DE" altLang="de-DE" dirty="0">
                <a:solidFill>
                  <a:srgbClr val="0070C0"/>
                </a:solidFill>
                <a:latin typeface="+mj-lt"/>
              </a:rPr>
              <a:t>Wie können Sie Ihr Kind auf die </a:t>
            </a:r>
          </a:p>
          <a:p>
            <a:pPr marL="0" indent="0">
              <a:buNone/>
              <a:defRPr/>
            </a:pPr>
            <a:r>
              <a:rPr lang="de-DE" altLang="de-DE" dirty="0">
                <a:solidFill>
                  <a:srgbClr val="0070C0"/>
                </a:solidFill>
                <a:latin typeface="+mj-lt"/>
              </a:rPr>
              <a:t>     Schule vorbereiten?</a:t>
            </a:r>
          </a:p>
          <a:p>
            <a:pPr marL="0" indent="0">
              <a:buNone/>
              <a:defRPr/>
            </a:pPr>
            <a:endParaRPr lang="de-DE" altLang="de-DE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de-DE" alt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>
          <a:xfrm>
            <a:off x="7608168" y="526593"/>
            <a:ext cx="3240360" cy="56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5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71464" y="231078"/>
            <a:ext cx="9144000" cy="886741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    Wir wünschen allen einen fröhlichen Schulanfang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1"/>
          <a:stretch/>
        </p:blipFill>
        <p:spPr>
          <a:xfrm>
            <a:off x="4003796" y="1172682"/>
            <a:ext cx="3679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3" name="Rechteck 2"/>
          <p:cNvSpPr/>
          <p:nvPr/>
        </p:nvSpPr>
        <p:spPr>
          <a:xfrm>
            <a:off x="949817" y="1089164"/>
            <a:ext cx="88896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Art. 37 </a:t>
            </a:r>
            <a:r>
              <a:rPr lang="de-DE" sz="2400" dirty="0" err="1"/>
              <a:t>BayEUG</a:t>
            </a:r>
            <a:r>
              <a:rPr lang="de-DE" sz="2400" dirty="0"/>
              <a:t> Vollzeitschulpflicht </a:t>
            </a:r>
          </a:p>
          <a:p>
            <a:r>
              <a:rPr lang="de-DE" sz="2400" dirty="0"/>
              <a:t>Mit Beginn des Schuljahres werden alle Kinder schulpflichtig,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bis zum 30. Juni sechs Jahre alt werden,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0000"/>
                </a:solidFill>
              </a:rPr>
              <a:t>die im Zeitraum vom 1. Juli bis zum 30. September sechs Jahre alt werden und deren  Erziehungsberechtigte den Beginn der Schulpflicht nicht auf das kommende Schuljahr verschieben (bitte </a:t>
            </a:r>
            <a:r>
              <a:rPr lang="de-DE" sz="2400">
                <a:solidFill>
                  <a:srgbClr val="FF0000"/>
                </a:solidFill>
              </a:rPr>
              <a:t>bis 7.4.2025 entscheiden</a:t>
            </a:r>
            <a:r>
              <a:rPr lang="de-DE" sz="2400" dirty="0">
                <a:solidFill>
                  <a:srgbClr val="FF0000"/>
                </a:solidFill>
              </a:rPr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deren Erziehungsberechtigte bereits einmal den Beginn der Schulpflicht nach Nr. 2 verschoben haben 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bereits einmal nach Abs. 2 oder Abs. 4 von der Aufnahme in die Grundschule zurückgestellt wurden.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54110" y="442833"/>
            <a:ext cx="997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u="sng" dirty="0">
                <a:solidFill>
                  <a:srgbClr val="FF0000"/>
                </a:solidFill>
              </a:rPr>
              <a:t>1. Wer muss in die Schule?</a:t>
            </a:r>
          </a:p>
        </p:txBody>
      </p:sp>
    </p:spTree>
    <p:extLst>
      <p:ext uri="{BB962C8B-B14F-4D97-AF65-F5344CB8AC3E}">
        <p14:creationId xmlns:p14="http://schemas.microsoft.com/office/powerpoint/2010/main" val="35045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sp>
        <p:nvSpPr>
          <p:cNvPr id="3" name="Rechteck 2"/>
          <p:cNvSpPr/>
          <p:nvPr/>
        </p:nvSpPr>
        <p:spPr>
          <a:xfrm>
            <a:off x="839416" y="1282917"/>
            <a:ext cx="103939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+mj-lt"/>
              </a:rPr>
              <a:t>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+mj-lt"/>
              </a:rPr>
              <a:t>Wir holen uns bei den Erzieher*innen Informationen über die schulrelevanten Fähigkeiten Ihres Kindes 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+mj-lt"/>
              </a:rPr>
              <a:t>Bei Auffälligkeiten folgt ein Beratungsgespräch und eventuell eine</a:t>
            </a:r>
          </a:p>
          <a:p>
            <a:r>
              <a:rPr lang="de-DE" sz="2800" dirty="0">
                <a:latin typeface="+mj-lt"/>
              </a:rPr>
              <a:t>    Nachtestung durch die Beratungslehrkraft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latin typeface="+mj-lt"/>
              </a:rPr>
              <a:t>Im Juli findet ein zweiter Elternabend statt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+mj-lt"/>
              </a:rPr>
              <a:t>Am 16.9.2025 werden die Kinder eingeschult</a:t>
            </a:r>
          </a:p>
          <a:p>
            <a:r>
              <a:rPr lang="de-DE" sz="2800" dirty="0">
                <a:latin typeface="+mj-lt"/>
              </a:rPr>
              <a:t>     (die Schule entscheidet über Einschulung oder Rück-</a:t>
            </a:r>
          </a:p>
          <a:p>
            <a:r>
              <a:rPr lang="de-DE" sz="2800" dirty="0">
                <a:latin typeface="+mj-lt"/>
              </a:rPr>
              <a:t>      </a:t>
            </a:r>
            <a:r>
              <a:rPr lang="de-DE" sz="2800" dirty="0" err="1">
                <a:latin typeface="+mj-lt"/>
              </a:rPr>
              <a:t>stellung</a:t>
            </a:r>
            <a:r>
              <a:rPr lang="de-DE" sz="2800" dirty="0">
                <a:latin typeface="+mj-lt"/>
              </a:rPr>
              <a:t>)</a:t>
            </a:r>
          </a:p>
          <a:p>
            <a:endParaRPr lang="de-DE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129048" y="328136"/>
            <a:ext cx="889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>
                <a:solidFill>
                  <a:srgbClr val="FFC000"/>
                </a:solidFill>
                <a:latin typeface="+mj-lt"/>
              </a:rPr>
              <a:t>2. Prozess der Einschulung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/>
          <a:stretch/>
        </p:blipFill>
        <p:spPr>
          <a:xfrm>
            <a:off x="9264352" y="3102422"/>
            <a:ext cx="2510292" cy="32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8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210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6"/>
                </a:solidFill>
              </a:rPr>
              <a:t>Über diese Fähigkeiten sollte Ihr Kind verfügen: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03803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3600" b="1" u="sng" dirty="0">
                <a:solidFill>
                  <a:srgbClr val="00B0F0"/>
                </a:solidFill>
                <a:latin typeface="+mj-lt"/>
              </a:rPr>
              <a:t>Sprache</a:t>
            </a:r>
            <a:endParaRPr lang="de-DE" sz="3600" u="sng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  <a:latin typeface="+mj-lt"/>
              </a:rPr>
              <a:t>   </a:t>
            </a:r>
            <a:r>
              <a:rPr lang="de-DE" b="1" dirty="0">
                <a:solidFill>
                  <a:srgbClr val="002060"/>
                </a:solidFill>
                <a:latin typeface="+mj-lt"/>
              </a:rPr>
              <a:t>Phonologische  Bewusstheit</a:t>
            </a:r>
            <a:endParaRPr lang="de-DE" sz="1800" b="1" dirty="0">
              <a:solidFill>
                <a:srgbClr val="002060"/>
              </a:solidFill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Erkennen von Reimpaaren (Kopf-Topf)</a:t>
            </a:r>
          </a:p>
          <a:p>
            <a:pPr lvl="0"/>
            <a:r>
              <a:rPr lang="de-DE" dirty="0">
                <a:latin typeface="+mj-lt"/>
              </a:rPr>
              <a:t>Heraushören von Anfangslauten (Womit beginnt Affe?)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Silbenklatschen (rhythmische Strukturierung)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Nachsprechen von Fantasiewörtern (z.B. Zaubersprüche: </a:t>
            </a:r>
            <a:r>
              <a:rPr lang="de-DE" dirty="0" err="1">
                <a:latin typeface="+mj-lt"/>
              </a:rPr>
              <a:t>Fallipong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Miraleli</a:t>
            </a:r>
            <a:r>
              <a:rPr lang="de-DE" dirty="0">
                <a:latin typeface="+mj-lt"/>
              </a:rPr>
              <a:t>..)</a:t>
            </a:r>
            <a:endParaRPr lang="de-DE" sz="2400" dirty="0">
              <a:latin typeface="+mj-lt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34250"/>
          <a:stretch/>
        </p:blipFill>
        <p:spPr>
          <a:xfrm rot="645874">
            <a:off x="8942512" y="1552442"/>
            <a:ext cx="2772466" cy="221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593769"/>
            <a:ext cx="10515600" cy="5945143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Sprachliche Hör- Merkspanne</a:t>
            </a:r>
            <a:endParaRPr lang="de-DE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Nachsprechen von Sätzen</a:t>
            </a:r>
          </a:p>
          <a:p>
            <a:pPr marL="0" lvl="0" indent="0">
              <a:buNone/>
            </a:pPr>
            <a:r>
              <a:rPr lang="de-DE" dirty="0">
                <a:latin typeface="+mj-lt"/>
              </a:rPr>
              <a:t>   „Der Frosch sitzt auf einem Stein.“</a:t>
            </a:r>
          </a:p>
          <a:p>
            <a:pPr lvl="0"/>
            <a:r>
              <a:rPr lang="de-DE" dirty="0">
                <a:latin typeface="+mj-lt"/>
              </a:rPr>
              <a:t>Anweisungsverständnis (aufbauender Schwierigkeitsgrad, Verknüpfen von zwei Aufträgen)</a:t>
            </a:r>
          </a:p>
          <a:p>
            <a:pPr marL="0" lvl="0" indent="0">
              <a:buNone/>
            </a:pPr>
            <a:r>
              <a:rPr lang="de-DE" dirty="0">
                <a:latin typeface="+mj-lt"/>
              </a:rPr>
              <a:t>   „Nimm den roten Buntstift und kreise die kleinste Wolke ein!“ </a:t>
            </a:r>
            <a:endParaRPr lang="de-DE" sz="2800" dirty="0">
              <a:solidFill>
                <a:srgbClr val="00B0F0"/>
              </a:solidFill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Sprechen in ganzen Sätzen</a:t>
            </a:r>
          </a:p>
          <a:p>
            <a:pPr lvl="0"/>
            <a:r>
              <a:rPr lang="de-DE" dirty="0">
                <a:latin typeface="+mj-lt"/>
              </a:rPr>
              <a:t>Richtige Lautbildung (</a:t>
            </a:r>
            <a:r>
              <a:rPr lang="de-DE" dirty="0" err="1">
                <a:latin typeface="+mj-lt"/>
              </a:rPr>
              <a:t>sch</a:t>
            </a:r>
            <a:r>
              <a:rPr lang="de-DE" dirty="0">
                <a:latin typeface="+mj-lt"/>
              </a:rPr>
              <a:t>, d, k, r)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Beim Thema bleiben</a:t>
            </a:r>
            <a:endParaRPr lang="de-DE" sz="2400" dirty="0">
              <a:latin typeface="+mj-lt"/>
            </a:endParaRPr>
          </a:p>
          <a:p>
            <a:pPr marL="0" lv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31101" r="399" b="22700"/>
          <a:stretch/>
        </p:blipFill>
        <p:spPr>
          <a:xfrm>
            <a:off x="7032104" y="3597911"/>
            <a:ext cx="420831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143" y="535340"/>
            <a:ext cx="10328320" cy="4520484"/>
          </a:xfrm>
        </p:spPr>
        <p:txBody>
          <a:bodyPr>
            <a:normAutofit fontScale="90000"/>
          </a:bodyPr>
          <a:lstStyle/>
          <a:p>
            <a:pPr marL="571500" lvl="2" indent="-571500">
              <a:buFont typeface="Arial" panose="020B0604020202020204" pitchFamily="34" charset="0"/>
              <a:buChar char="•"/>
            </a:pPr>
            <a:br>
              <a:rPr lang="de-DE" sz="3600" dirty="0">
                <a:solidFill>
                  <a:schemeClr val="accent1"/>
                </a:solidFill>
                <a:latin typeface="+mn-lt"/>
              </a:rPr>
            </a:br>
            <a:r>
              <a:rPr lang="de-DE" sz="3100" dirty="0">
                <a:solidFill>
                  <a:schemeClr val="accent1"/>
                </a:solidFill>
                <a:latin typeface="+mn-lt"/>
              </a:rPr>
              <a:t>    </a:t>
            </a:r>
            <a:br>
              <a:rPr lang="de-DE" sz="3100" dirty="0">
                <a:solidFill>
                  <a:schemeClr val="accent1"/>
                </a:solidFill>
                <a:latin typeface="+mn-lt"/>
              </a:rPr>
            </a:br>
            <a:br>
              <a:rPr lang="de-DE" sz="3100" dirty="0">
                <a:solidFill>
                  <a:schemeClr val="accent1"/>
                </a:solidFill>
                <a:latin typeface="+mn-lt"/>
              </a:rPr>
            </a:br>
            <a:r>
              <a:rPr lang="de-DE" sz="4000" u="sng" dirty="0">
                <a:solidFill>
                  <a:srgbClr val="7030A0"/>
                </a:solidFill>
                <a:latin typeface="+mn-lt"/>
              </a:rPr>
              <a:t>Motorik</a:t>
            </a:r>
            <a:br>
              <a:rPr lang="de-DE" sz="4000" u="sng" dirty="0">
                <a:solidFill>
                  <a:srgbClr val="7030A0"/>
                </a:solidFill>
                <a:latin typeface="+mn-lt"/>
              </a:rPr>
            </a:br>
            <a:br>
              <a:rPr lang="de-DE" sz="3100" dirty="0">
                <a:solidFill>
                  <a:schemeClr val="accent1"/>
                </a:solidFill>
                <a:latin typeface="+mn-lt"/>
              </a:rPr>
            </a:br>
            <a:r>
              <a:rPr lang="de-DE" sz="3100" b="1" dirty="0">
                <a:solidFill>
                  <a:srgbClr val="7030A0"/>
                </a:solidFill>
                <a:latin typeface="+mj-lt"/>
              </a:rPr>
              <a:t>Feinmotorik</a:t>
            </a:r>
            <a:br>
              <a:rPr lang="de-DE" sz="3100" b="1" dirty="0">
                <a:solidFill>
                  <a:srgbClr val="7030A0"/>
                </a:solidFill>
                <a:latin typeface="+mj-lt"/>
              </a:rPr>
            </a:br>
            <a:r>
              <a:rPr lang="de-DE" sz="3100" dirty="0">
                <a:latin typeface="+mj-lt"/>
              </a:rPr>
              <a:t>     Ausschneiden und Aufkleben eines Bildes mit klaren Umrissen</a:t>
            </a:r>
            <a:br>
              <a:rPr lang="de-DE" sz="3100" dirty="0">
                <a:latin typeface="+mj-lt"/>
              </a:rPr>
            </a:br>
            <a:r>
              <a:rPr lang="de-DE" sz="3100" dirty="0">
                <a:latin typeface="+mj-lt"/>
              </a:rPr>
              <a:t>     Ausmalen einer Bildvorlage</a:t>
            </a:r>
            <a:br>
              <a:rPr lang="de-DE" sz="3100" dirty="0">
                <a:latin typeface="+mj-lt"/>
              </a:rPr>
            </a:br>
            <a:r>
              <a:rPr lang="de-DE" sz="3100" b="1" dirty="0">
                <a:solidFill>
                  <a:srgbClr val="7030A0"/>
                </a:solidFill>
                <a:latin typeface="+mj-lt"/>
              </a:rPr>
              <a:t>Visuelle Differenzierungsleistung</a:t>
            </a:r>
            <a:br>
              <a:rPr lang="de-DE" sz="3100" b="1" dirty="0">
                <a:solidFill>
                  <a:srgbClr val="7030A0"/>
                </a:solidFill>
                <a:latin typeface="+mj-lt"/>
              </a:rPr>
            </a:br>
            <a:r>
              <a:rPr lang="de-DE" sz="3100" b="1" dirty="0">
                <a:solidFill>
                  <a:srgbClr val="7030A0"/>
                </a:solidFill>
                <a:latin typeface="+mj-lt"/>
              </a:rPr>
              <a:t>     </a:t>
            </a:r>
            <a:r>
              <a:rPr lang="de-DE" sz="3100" dirty="0">
                <a:solidFill>
                  <a:schemeClr val="tx1"/>
                </a:solidFill>
                <a:latin typeface="+mj-lt"/>
              </a:rPr>
              <a:t>Muster fortsetzen</a:t>
            </a:r>
            <a:br>
              <a:rPr lang="de-DE" sz="3100" dirty="0">
                <a:solidFill>
                  <a:schemeClr val="tx1"/>
                </a:solidFill>
                <a:latin typeface="+mj-lt"/>
              </a:rPr>
            </a:br>
            <a:r>
              <a:rPr lang="de-DE" sz="3100" b="1" dirty="0">
                <a:solidFill>
                  <a:srgbClr val="7030A0"/>
                </a:solidFill>
                <a:latin typeface="+mj-lt"/>
              </a:rPr>
              <a:t>Grobmotorik</a:t>
            </a:r>
            <a:br>
              <a:rPr lang="de-DE" sz="3100" dirty="0">
                <a:solidFill>
                  <a:schemeClr val="tx1"/>
                </a:solidFill>
                <a:latin typeface="+mj-lt"/>
              </a:rPr>
            </a:br>
            <a:br>
              <a:rPr lang="de-DE" sz="3200" b="1" dirty="0">
                <a:solidFill>
                  <a:srgbClr val="7030A0"/>
                </a:solidFill>
              </a:rPr>
            </a:br>
            <a:br>
              <a:rPr lang="de-DE" sz="3100" dirty="0">
                <a:latin typeface="+mj-lt"/>
              </a:rPr>
            </a:br>
            <a:endParaRPr lang="de-DE" sz="3100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Birgit Axthelm  -  Beratungsrektorin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1620592" y="4529003"/>
            <a:ext cx="10156065" cy="3697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+mj-lt"/>
              </a:rPr>
              <a:t>  Balancieren auf einer Linie</a:t>
            </a:r>
          </a:p>
          <a:p>
            <a:pPr marL="0" indent="0">
              <a:buNone/>
            </a:pPr>
            <a:r>
              <a:rPr lang="de-DE" dirty="0">
                <a:latin typeface="+mj-lt"/>
              </a:rPr>
              <a:t>  Werfen und Fangen eines Balles</a:t>
            </a:r>
          </a:p>
          <a:p>
            <a:pPr marL="0" indent="0">
              <a:buNone/>
            </a:pPr>
            <a:r>
              <a:rPr lang="de-DE" dirty="0">
                <a:latin typeface="+mj-lt"/>
              </a:rPr>
              <a:t>  Überkreuzen der Körpermittellinie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/>
          <a:stretch/>
        </p:blipFill>
        <p:spPr>
          <a:xfrm rot="16200000">
            <a:off x="7942991" y="2561169"/>
            <a:ext cx="2855343" cy="41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06400" y="437089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4"/>
                </a:solidFill>
              </a:rPr>
              <a:t>    </a:t>
            </a:r>
            <a:r>
              <a:rPr lang="de-DE" sz="3600" b="1" u="sng" dirty="0">
                <a:solidFill>
                  <a:schemeClr val="accent4"/>
                </a:solidFill>
              </a:rPr>
              <a:t>Pränumerik – mathematische Grundkenntnisse -  </a:t>
            </a:r>
            <a:br>
              <a:rPr lang="de-DE" sz="3600" b="1" u="sng" dirty="0">
                <a:solidFill>
                  <a:schemeClr val="accent4"/>
                </a:solidFill>
              </a:rPr>
            </a:br>
            <a:r>
              <a:rPr lang="de-DE" sz="3600" b="1" dirty="0">
                <a:solidFill>
                  <a:schemeClr val="accent4"/>
                </a:solidFill>
              </a:rPr>
              <a:t>    </a:t>
            </a:r>
            <a:r>
              <a:rPr lang="de-DE" sz="3600" b="1" u="sng" dirty="0">
                <a:solidFill>
                  <a:schemeClr val="accent4"/>
                </a:solidFill>
              </a:rPr>
              <a:t>Raumvorstellung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77552" y="1762652"/>
            <a:ext cx="100444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4"/>
                </a:solidFill>
                <a:latin typeface="+mj-lt"/>
              </a:rPr>
              <a:t>Simultanes Erkennen und Vergleichen von Mengen bis 5</a:t>
            </a:r>
            <a:endParaRPr lang="de-DE" dirty="0">
              <a:solidFill>
                <a:schemeClr val="accent4"/>
              </a:solidFill>
              <a:latin typeface="+mj-lt"/>
            </a:endParaRPr>
          </a:p>
          <a:p>
            <a:r>
              <a:rPr lang="de-DE" dirty="0">
                <a:latin typeface="+mj-lt"/>
              </a:rPr>
              <a:t>Zahlenbilder erkennen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Vergleiche von Mengen, Verwenden der Begriffe mehr, </a:t>
            </a:r>
          </a:p>
          <a:p>
            <a:pPr marL="0" lvl="0" indent="0">
              <a:buNone/>
            </a:pPr>
            <a:r>
              <a:rPr lang="de-DE" dirty="0">
                <a:latin typeface="+mj-lt"/>
              </a:rPr>
              <a:t>   weniger, gleich viel….</a:t>
            </a:r>
            <a:endParaRPr lang="de-DE" sz="2400" dirty="0">
              <a:latin typeface="+mj-lt"/>
            </a:endParaRPr>
          </a:p>
          <a:p>
            <a:pPr marL="0" indent="0">
              <a:buNone/>
            </a:pPr>
            <a:r>
              <a:rPr lang="de-DE" dirty="0">
                <a:latin typeface="+mj-lt"/>
              </a:rPr>
              <a:t> </a:t>
            </a:r>
            <a:r>
              <a:rPr lang="de-DE" b="1" dirty="0">
                <a:solidFill>
                  <a:schemeClr val="accent4"/>
                </a:solidFill>
                <a:latin typeface="+mj-lt"/>
              </a:rPr>
              <a:t>Geometrie</a:t>
            </a:r>
            <a:endParaRPr lang="de-DE" dirty="0">
              <a:solidFill>
                <a:schemeClr val="accent4"/>
              </a:solidFill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Erkennen der Formen Dreieck, Viereck, Kreis</a:t>
            </a:r>
            <a:endParaRPr lang="de-DE" sz="2400" dirty="0">
              <a:latin typeface="+mj-lt"/>
            </a:endParaRPr>
          </a:p>
          <a:p>
            <a:pPr lvl="0"/>
            <a:r>
              <a:rPr lang="de-DE" dirty="0">
                <a:latin typeface="+mj-lt"/>
              </a:rPr>
              <a:t>Erkennen der Lagebeziehungen oben, unten, neben, innen, außen</a:t>
            </a:r>
            <a:endParaRPr lang="de-DE" sz="2400" dirty="0">
              <a:latin typeface="+mj-lt"/>
            </a:endParaRP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340768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8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solidFill>
                  <a:srgbClr val="C00000"/>
                </a:solidFill>
              </a:rPr>
              <a:t>Allgemeine 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24357"/>
            <a:ext cx="10515600" cy="432240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DE" dirty="0">
                <a:latin typeface="+mj-lt"/>
              </a:rPr>
              <a:t>Das sollte Ihr Kind können:</a:t>
            </a:r>
          </a:p>
          <a:p>
            <a:pPr lvl="0"/>
            <a:r>
              <a:rPr lang="de-DE" dirty="0">
                <a:latin typeface="+mj-lt"/>
              </a:rPr>
              <a:t>seinen Namen schreiben</a:t>
            </a:r>
          </a:p>
          <a:p>
            <a:pPr lvl="0"/>
            <a:r>
              <a:rPr lang="de-DE" dirty="0">
                <a:latin typeface="+mj-lt"/>
              </a:rPr>
              <a:t>offen auf andere zugehen</a:t>
            </a:r>
          </a:p>
          <a:p>
            <a:pPr lvl="0"/>
            <a:r>
              <a:rPr lang="de-DE" dirty="0">
                <a:latin typeface="+mj-lt"/>
              </a:rPr>
              <a:t>sich von den Eltern lösen </a:t>
            </a:r>
          </a:p>
          <a:p>
            <a:pPr lvl="0"/>
            <a:r>
              <a:rPr lang="de-DE" dirty="0">
                <a:latin typeface="+mj-lt"/>
              </a:rPr>
              <a:t>mit anderen Kindern konstruktiv zusammen spielen</a:t>
            </a:r>
          </a:p>
          <a:p>
            <a:pPr lvl="0"/>
            <a:r>
              <a:rPr lang="de-DE" dirty="0">
                <a:latin typeface="+mj-lt"/>
              </a:rPr>
              <a:t>sich auf eine Arbeit, ein Spiel mindestens 20 Minuten konzentrieren</a:t>
            </a:r>
          </a:p>
          <a:p>
            <a:pPr lvl="0"/>
            <a:r>
              <a:rPr lang="de-DE" dirty="0">
                <a:latin typeface="+mj-lt"/>
              </a:rPr>
              <a:t>bei einer Aufgaben bleiben und sie zu Ende führen</a:t>
            </a:r>
          </a:p>
          <a:p>
            <a:pPr lvl="0"/>
            <a:r>
              <a:rPr lang="de-DE" dirty="0">
                <a:latin typeface="+mj-lt"/>
              </a:rPr>
              <a:t>Verbesserungsvorschläge annehmen</a:t>
            </a:r>
          </a:p>
          <a:p>
            <a:pPr lvl="0"/>
            <a:r>
              <a:rPr lang="de-DE" dirty="0">
                <a:latin typeface="+mj-lt"/>
              </a:rPr>
              <a:t>sich selbst an- und ausziehen</a:t>
            </a:r>
          </a:p>
          <a:p>
            <a:pPr lvl="0"/>
            <a:r>
              <a:rPr lang="de-DE" dirty="0">
                <a:latin typeface="+mj-lt"/>
              </a:rPr>
              <a:t>den Schulweg alleine finden</a:t>
            </a:r>
          </a:p>
          <a:p>
            <a:endParaRPr lang="de-DE" dirty="0">
              <a:latin typeface="+mj-lt"/>
            </a:endParaRPr>
          </a:p>
          <a:p>
            <a:pPr marL="0" indent="0">
              <a:buNone/>
            </a:pPr>
            <a:endParaRPr lang="de-DE" sz="3200" b="1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1984">
            <a:off x="8460883" y="5800"/>
            <a:ext cx="2443884" cy="32585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4451">
            <a:off x="8612973" y="3831804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1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3848" y="489396"/>
            <a:ext cx="9036676" cy="844037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b="1" u="sng" dirty="0">
                <a:solidFill>
                  <a:srgbClr val="7030A0"/>
                </a:solidFill>
              </a:rPr>
              <a:t>So können Sie Ihr Kind auf einen gelungenen Schulstart vorbereiten: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3848" y="1760358"/>
            <a:ext cx="9307132" cy="459599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Geben Sie ihrem Kind nach und nach mehr Verantwortung.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Bestärken Sie es in seinen Autonomiebestrebungen („Du kannst das!“).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Lesen Sie viel vor.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Sprechen Sie viel mit Ihrem Kind (Abendgespräch: „Was war heute schön, nicht so schön?“).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Schränken Sie den Fernseh-, Video- und Handykonsum ein.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Nehmen Sie auf Anraten Therapiemaßnahmen wahr (Logopädie, Ergotherapie).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Freuen Sie sich mit Ihrem Kind auf die Schule!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Birgit Axthelm  -  Beratungsrektorin</a:t>
            </a:r>
          </a:p>
        </p:txBody>
      </p:sp>
    </p:spTree>
    <p:extLst>
      <p:ext uri="{BB962C8B-B14F-4D97-AF65-F5344CB8AC3E}">
        <p14:creationId xmlns:p14="http://schemas.microsoft.com/office/powerpoint/2010/main" val="51036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Breitbild</PresentationFormat>
  <Paragraphs>84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Einschulung 2025</vt:lpstr>
      <vt:lpstr>PowerPoint-Präsentation</vt:lpstr>
      <vt:lpstr>PowerPoint-Präsentation</vt:lpstr>
      <vt:lpstr>Über diese Fähigkeiten sollte Ihr Kind verfügen:</vt:lpstr>
      <vt:lpstr>PowerPoint-Präsentation</vt:lpstr>
      <vt:lpstr>       Motorik  Feinmotorik      Ausschneiden und Aufkleben eines Bildes mit klaren Umrissen      Ausmalen einer Bildvorlage Visuelle Differenzierungsleistung      Muster fortsetzen Grobmotorik   </vt:lpstr>
      <vt:lpstr>    Pränumerik – mathematische Grundkenntnisse -       Raumvorstellung</vt:lpstr>
      <vt:lpstr>Allgemeine Entwicklung</vt:lpstr>
      <vt:lpstr>So können Sie Ihr Kind auf einen gelungenen Schulstart vorbereiten:</vt:lpstr>
      <vt:lpstr>    Wir wünschen allen einen fröhlichen Schulanfang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zur Erfassung  der  Schulfähigkeit und Schulbereitschaft</dc:title>
  <dc:creator>Birgit Axthelm-Müller</dc:creator>
  <cp:lastModifiedBy>Admin</cp:lastModifiedBy>
  <cp:revision>79</cp:revision>
  <cp:lastPrinted>2019-11-24T11:45:14Z</cp:lastPrinted>
  <dcterms:created xsi:type="dcterms:W3CDTF">2019-10-12T08:29:37Z</dcterms:created>
  <dcterms:modified xsi:type="dcterms:W3CDTF">2025-01-14T19:01:19Z</dcterms:modified>
</cp:coreProperties>
</file>